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42" r:id="rId2"/>
    <p:sldId id="343" r:id="rId3"/>
    <p:sldId id="275" r:id="rId4"/>
    <p:sldId id="267" r:id="rId5"/>
    <p:sldId id="362" r:id="rId6"/>
    <p:sldId id="268" r:id="rId7"/>
    <p:sldId id="272" r:id="rId8"/>
    <p:sldId id="271" r:id="rId9"/>
    <p:sldId id="351" r:id="rId10"/>
    <p:sldId id="273" r:id="rId11"/>
    <p:sldId id="274" r:id="rId12"/>
    <p:sldId id="352" r:id="rId13"/>
    <p:sldId id="276" r:id="rId14"/>
    <p:sldId id="353" r:id="rId15"/>
    <p:sldId id="354" r:id="rId16"/>
    <p:sldId id="348" r:id="rId17"/>
    <p:sldId id="355" r:id="rId18"/>
    <p:sldId id="360" r:id="rId19"/>
    <p:sldId id="361" r:id="rId20"/>
    <p:sldId id="356" r:id="rId21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94A77D-B7F5-49E5-B57A-D1FE854411AF}" v="94" dt="2020-11-18T19:04:52.1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02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029B3-E118-4387-AC8C-093193F0DC02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D5BA8-1CB9-4CDC-AEDD-BB44899B2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34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53762678a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53762678a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53762678a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753762678a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53762678a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53762678a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754050a39c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754050a39c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754050a3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754050a3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754050a39c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754050a39c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754050a39c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754050a39c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689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umbrella, accessory, table, rain&#10;&#10;Description automatically generated">
            <a:extLst>
              <a:ext uri="{FF2B5EF4-FFF2-40B4-BE49-F238E27FC236}">
                <a16:creationId xmlns:a16="http://schemas.microsoft.com/office/drawing/2014/main" id="{3F4A2CB2-8FF3-4C49-8A67-F6A727E1CE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881" y="-4561"/>
            <a:ext cx="9149861" cy="686239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 dirty="0"/>
              <a:t>Haga clic para modificar el estilo de subtítulo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86774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B84E2238-D864-4C1A-8D96-C20FBDC32F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4871" y="-1937"/>
            <a:ext cx="9174996" cy="686187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7459" y="1188098"/>
            <a:ext cx="2949178" cy="1088571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392" y="1268818"/>
            <a:ext cx="4320944" cy="415378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276669"/>
            <a:ext cx="2949178" cy="3278155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301358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7459" y="1242398"/>
            <a:ext cx="2949178" cy="1069974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391" y="1242398"/>
            <a:ext cx="4629150" cy="437320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326433"/>
            <a:ext cx="2949178" cy="32891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1194318"/>
            <a:ext cx="1971675" cy="4372948"/>
          </a:xfrm>
        </p:spPr>
        <p:txBody>
          <a:bodyPr vert="eaVert"/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1194317"/>
            <a:ext cx="5800725" cy="4372948"/>
          </a:xfrm>
        </p:spPr>
        <p:txBody>
          <a:bodyPr vert="eaVer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6241345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s" smtClean="0"/>
              <a:pPr algn="r"/>
              <a:t>‹#›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891021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card&#10;&#10;Description automatically generated">
            <a:extLst>
              <a:ext uri="{FF2B5EF4-FFF2-40B4-BE49-F238E27FC236}">
                <a16:creationId xmlns:a16="http://schemas.microsoft.com/office/drawing/2014/main" id="{C5FC3E11-9423-4CBE-8F01-96FAA4856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646" y="4574"/>
            <a:ext cx="9153292" cy="6850439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BD767876-53C9-484F-BAA5-BBAD77846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167601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A96DF62F-CFB4-49EE-A8FE-D119A2167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979865"/>
            <a:ext cx="7886700" cy="1003262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947965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1259635"/>
            <a:ext cx="7886700" cy="656252"/>
          </a:xfrm>
        </p:spPr>
        <p:txBody>
          <a:bodyPr/>
          <a:lstStyle>
            <a:lvl1pPr>
              <a:defRPr sz="28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2021633"/>
            <a:ext cx="3886200" cy="357673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29150" y="2021633"/>
            <a:ext cx="3886200" cy="357673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umbrella&#10;&#10;Description automatically generated">
            <a:extLst>
              <a:ext uri="{FF2B5EF4-FFF2-40B4-BE49-F238E27FC236}">
                <a16:creationId xmlns:a16="http://schemas.microsoft.com/office/drawing/2014/main" id="{2D4AD7D5-A342-4B83-BA1A-E0D3530091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75" y="-1937"/>
            <a:ext cx="9136250" cy="686187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820156"/>
            <a:ext cx="7886700" cy="656252"/>
          </a:xfrm>
        </p:spPr>
        <p:txBody>
          <a:bodyPr/>
          <a:lstStyle>
            <a:lvl1pPr>
              <a:defRPr sz="28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501059" y="1716833"/>
            <a:ext cx="3702346" cy="3344265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940597" y="1716833"/>
            <a:ext cx="3646192" cy="3344265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08604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2" y="1237862"/>
            <a:ext cx="7886700" cy="508811"/>
          </a:xfrm>
        </p:spPr>
        <p:txBody>
          <a:bodyPr/>
          <a:lstStyle>
            <a:lvl1pPr>
              <a:defRPr sz="28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9842" y="1925751"/>
            <a:ext cx="3868340" cy="619708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9842" y="2780521"/>
            <a:ext cx="3868340" cy="2839617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6767" y="1925750"/>
            <a:ext cx="3887391" cy="619709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6767" y="2811947"/>
            <a:ext cx="3887391" cy="277676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1259635"/>
            <a:ext cx="7886700" cy="606488"/>
          </a:xfrm>
        </p:spPr>
        <p:txBody>
          <a:bodyPr/>
          <a:lstStyle>
            <a:lvl1pPr>
              <a:defRPr sz="28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7459" y="1188098"/>
            <a:ext cx="2949178" cy="1088571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391" y="1188097"/>
            <a:ext cx="4578585" cy="436672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276669"/>
            <a:ext cx="2949178" cy="3278155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A picture containing umbrella, shirt&#10;&#10;Description automatically generated">
            <a:extLst>
              <a:ext uri="{FF2B5EF4-FFF2-40B4-BE49-F238E27FC236}">
                <a16:creationId xmlns:a16="http://schemas.microsoft.com/office/drawing/2014/main" id="{D02F7691-13F1-4106-B4B9-1761D4A30EB7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3875" y="-1937"/>
            <a:ext cx="9136250" cy="6861875"/>
          </a:xfrm>
          <a:prstGeom prst="rect">
            <a:avLst/>
          </a:prstGeom>
        </p:spPr>
      </p:pic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28650" y="1259634"/>
            <a:ext cx="7886700" cy="90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8650" y="2320212"/>
            <a:ext cx="7886700" cy="3278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1041F009-F3C2-41FA-BBD0-1B028528D500}"/>
              </a:ext>
            </a:extLst>
          </p:cNvPr>
          <p:cNvSpPr txBox="1">
            <a:spLocks/>
          </p:cNvSpPr>
          <p:nvPr userDrawn="1"/>
        </p:nvSpPr>
        <p:spPr>
          <a:xfrm>
            <a:off x="8322905" y="5674834"/>
            <a:ext cx="4879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1556C4-DFC3-4611-A7CC-780699185E26}" type="slidenum">
              <a:rPr lang="es-ES" sz="1600" b="1" smtClean="0">
                <a:solidFill>
                  <a:srgbClr val="7030A0"/>
                </a:solidFill>
                <a:latin typeface="Montserrat"/>
              </a:rPr>
              <a:pPr/>
              <a:t>‹#›</a:t>
            </a:fld>
            <a:endParaRPr lang="en-US" sz="1600" b="1" dirty="0">
              <a:solidFill>
                <a:srgbClr val="7030A0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50" r:id="rId3"/>
    <p:sldLayoutId id="2147483652" r:id="rId4"/>
    <p:sldLayoutId id="2147483663" r:id="rId5"/>
    <p:sldLayoutId id="2147483653" r:id="rId6"/>
    <p:sldLayoutId id="2147483654" r:id="rId7"/>
    <p:sldLayoutId id="2147483655" r:id="rId8"/>
    <p:sldLayoutId id="2147483656" r:id="rId9"/>
    <p:sldLayoutId id="2147483662" r:id="rId10"/>
    <p:sldLayoutId id="2147483657" r:id="rId11"/>
    <p:sldLayoutId id="2147483658" r:id="rId12"/>
    <p:sldLayoutId id="2147483659" r:id="rId13"/>
    <p:sldLayoutId id="214748366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falcosecurity/falco/issues/1431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alcosecurity/falco/blob/master/rules/k8s_audit_rules.yaml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alco.org/docs/" TargetMode="External"/><Relationship Id="rId2" Type="http://schemas.openxmlformats.org/officeDocument/2006/relationships/hyperlink" Target="https://falco.org/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hyperlink" Target="https://falco.org/blog/" TargetMode="External"/><Relationship Id="rId4" Type="http://schemas.openxmlformats.org/officeDocument/2006/relationships/hyperlink" Target="https://github.com/falcosecurity/falco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png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7E2700-1148-4913-85C5-E788376776C4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14000">
                <a:schemeClr val="tx1">
                  <a:lumMod val="50000"/>
                  <a:lumOff val="50000"/>
                </a:schemeClr>
              </a:gs>
              <a:gs pos="53000">
                <a:schemeClr val="bg1">
                  <a:lumMod val="85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umbrella, room, rain&#10;&#10;Description automatically generated">
            <a:extLst>
              <a:ext uri="{FF2B5EF4-FFF2-40B4-BE49-F238E27FC236}">
                <a16:creationId xmlns:a16="http://schemas.microsoft.com/office/drawing/2014/main" id="{12E7BB31-3B9D-41E7-87E8-EAD8D3721F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406434-1021-4139-9AC6-D26A0C20D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375795"/>
            <a:ext cx="6858000" cy="4211274"/>
          </a:xfrm>
        </p:spPr>
        <p:txBody>
          <a:bodyPr anchor="ctr"/>
          <a:lstStyle/>
          <a:p>
            <a:r>
              <a:rPr lang="es-ES" b="1" dirty="0">
                <a:solidFill>
                  <a:schemeClr val="bg1"/>
                </a:solidFill>
              </a:rPr>
              <a:t>Falco para </a:t>
            </a:r>
            <a:r>
              <a:rPr lang="es-ES" b="1" dirty="0" err="1">
                <a:solidFill>
                  <a:schemeClr val="bg1"/>
                </a:solidFill>
              </a:rPr>
              <a:t>Kubernetes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418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271;p30"/>
          <p:cNvGrpSpPr/>
          <p:nvPr/>
        </p:nvGrpSpPr>
        <p:grpSpPr>
          <a:xfrm>
            <a:off x="4397275" y="2387269"/>
            <a:ext cx="4577750" cy="3134357"/>
            <a:chOff x="4397275" y="1530018"/>
            <a:chExt cx="4577750" cy="3134357"/>
          </a:xfrm>
        </p:grpSpPr>
        <p:sp>
          <p:nvSpPr>
            <p:cNvPr id="272" name="Google Shape;272;p30"/>
            <p:cNvSpPr/>
            <p:nvPr/>
          </p:nvSpPr>
          <p:spPr>
            <a:xfrm>
              <a:off x="4738725" y="1816175"/>
              <a:ext cx="4236300" cy="28482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b="1"/>
                <a:t>Master Node</a:t>
              </a:r>
              <a:endParaRPr b="1"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4819450" y="3911700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4819450" y="3679650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Operating System</a:t>
              </a:r>
              <a:endParaRPr sz="1200"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4819450" y="3327725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Kubelet, container runtime, networking</a:t>
              </a:r>
              <a:endParaRPr/>
            </a:p>
          </p:txBody>
        </p:sp>
        <p:pic>
          <p:nvPicPr>
            <p:cNvPr id="276" name="Google Shape;276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966800" y="4143750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97738" y="4143745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8" name="Google Shape;278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63138" y="4197390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79" name="Google Shape;279;p30"/>
            <p:cNvCxnSpPr/>
            <p:nvPr/>
          </p:nvCxnSpPr>
          <p:spPr>
            <a:xfrm rot="10800000">
              <a:off x="8293050" y="1532719"/>
              <a:ext cx="0" cy="292800"/>
            </a:xfrm>
            <a:prstGeom prst="straightConnector1">
              <a:avLst/>
            </a:prstGeom>
            <a:noFill/>
            <a:ln w="38100" cap="flat" cmpd="sng">
              <a:solidFill>
                <a:schemeClr val="tx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0" name="Google Shape;280;p30"/>
            <p:cNvCxnSpPr/>
            <p:nvPr/>
          </p:nvCxnSpPr>
          <p:spPr>
            <a:xfrm rot="10800000">
              <a:off x="6856875" y="1530018"/>
              <a:ext cx="0" cy="292800"/>
            </a:xfrm>
            <a:prstGeom prst="straightConnector1">
              <a:avLst/>
            </a:prstGeom>
            <a:noFill/>
            <a:ln w="38100" cap="flat" cmpd="sng">
              <a:solidFill>
                <a:schemeClr val="tx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30"/>
            <p:cNvCxnSpPr/>
            <p:nvPr/>
          </p:nvCxnSpPr>
          <p:spPr>
            <a:xfrm rot="10800000">
              <a:off x="5382800" y="1532719"/>
              <a:ext cx="0" cy="292800"/>
            </a:xfrm>
            <a:prstGeom prst="straightConnector1">
              <a:avLst/>
            </a:prstGeom>
            <a:noFill/>
            <a:ln w="38100" cap="flat" cmpd="sng">
              <a:solidFill>
                <a:schemeClr val="tx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30"/>
            <p:cNvCxnSpPr/>
            <p:nvPr/>
          </p:nvCxnSpPr>
          <p:spPr>
            <a:xfrm rot="10800000">
              <a:off x="4397275" y="2979275"/>
              <a:ext cx="349800" cy="0"/>
            </a:xfrm>
            <a:prstGeom prst="straightConnector1">
              <a:avLst/>
            </a:prstGeom>
            <a:noFill/>
            <a:ln w="38100" cap="flat" cmpd="sng">
              <a:solidFill>
                <a:schemeClr val="tx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83" name="Google Shape;283;p30"/>
          <p:cNvGrpSpPr/>
          <p:nvPr/>
        </p:nvGrpSpPr>
        <p:grpSpPr>
          <a:xfrm>
            <a:off x="4819451" y="2793663"/>
            <a:ext cx="4063025" cy="1332488"/>
            <a:chOff x="4819450" y="1936413"/>
            <a:chExt cx="4063025" cy="1332488"/>
          </a:xfrm>
        </p:grpSpPr>
        <p:sp>
          <p:nvSpPr>
            <p:cNvPr id="284" name="Google Shape;284;p30"/>
            <p:cNvSpPr/>
            <p:nvPr/>
          </p:nvSpPr>
          <p:spPr>
            <a:xfrm>
              <a:off x="4831275" y="2975800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etcd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4819450" y="2271950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scheduler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4831275" y="2623863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API server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4819450" y="1936413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controller manager</a:t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88" name="Google Shape;288;p30"/>
          <p:cNvGrpSpPr/>
          <p:nvPr/>
        </p:nvGrpSpPr>
        <p:grpSpPr>
          <a:xfrm>
            <a:off x="4406650" y="1265601"/>
            <a:ext cx="4457900" cy="1133725"/>
            <a:chOff x="4406650" y="408350"/>
            <a:chExt cx="4457900" cy="1133725"/>
          </a:xfrm>
        </p:grpSpPr>
        <p:grpSp>
          <p:nvGrpSpPr>
            <p:cNvPr id="289" name="Google Shape;289;p30"/>
            <p:cNvGrpSpPr/>
            <p:nvPr/>
          </p:nvGrpSpPr>
          <p:grpSpPr>
            <a:xfrm>
              <a:off x="7721550" y="408375"/>
              <a:ext cx="1143000" cy="1133700"/>
              <a:chOff x="7751025" y="408350"/>
              <a:chExt cx="1143000" cy="1133700"/>
            </a:xfrm>
          </p:grpSpPr>
          <p:sp>
            <p:nvSpPr>
              <p:cNvPr id="290" name="Google Shape;290;p30"/>
              <p:cNvSpPr/>
              <p:nvPr/>
            </p:nvSpPr>
            <p:spPr>
              <a:xfrm>
                <a:off x="7751025" y="408350"/>
                <a:ext cx="1143000" cy="1133700"/>
              </a:xfrm>
              <a:prstGeom prst="roundRect">
                <a:avLst>
                  <a:gd name="adj" fmla="val 7343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91" name="Google Shape;291;p30"/>
              <p:cNvSpPr/>
              <p:nvPr/>
            </p:nvSpPr>
            <p:spPr>
              <a:xfrm>
                <a:off x="7772148" y="437898"/>
                <a:ext cx="522900" cy="641700"/>
              </a:xfrm>
              <a:prstGeom prst="roundRect">
                <a:avLst>
                  <a:gd name="adj" fmla="val 10109"/>
                </a:avLst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92" name="Google Shape;292;p30"/>
              <p:cNvSpPr/>
              <p:nvPr/>
            </p:nvSpPr>
            <p:spPr>
              <a:xfrm>
                <a:off x="7791834" y="725294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293" name="Google Shape;293;p30"/>
              <p:cNvSpPr/>
              <p:nvPr/>
            </p:nvSpPr>
            <p:spPr>
              <a:xfrm>
                <a:off x="7772802" y="1328334"/>
                <a:ext cx="1092900" cy="49800"/>
              </a:xfrm>
              <a:prstGeom prst="roundRect">
                <a:avLst>
                  <a:gd name="adj" fmla="val 16667"/>
                </a:avLst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 sz="1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94" name="Google Shape;294;p30"/>
              <p:cNvSpPr/>
              <p:nvPr/>
            </p:nvSpPr>
            <p:spPr>
              <a:xfrm>
                <a:off x="7772802" y="1262420"/>
                <a:ext cx="1092900" cy="49800"/>
              </a:xfrm>
              <a:prstGeom prst="roundRect">
                <a:avLst>
                  <a:gd name="adj" fmla="val 16667"/>
                </a:avLst>
              </a:pr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 sz="1200"/>
              </a:p>
            </p:txBody>
          </p:sp>
          <p:sp>
            <p:nvSpPr>
              <p:cNvPr id="295" name="Google Shape;295;p30"/>
              <p:cNvSpPr/>
              <p:nvPr/>
            </p:nvSpPr>
            <p:spPr>
              <a:xfrm>
                <a:off x="7811318" y="762646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96" name="Google Shape;296;p30"/>
              <p:cNvSpPr/>
              <p:nvPr/>
            </p:nvSpPr>
            <p:spPr>
              <a:xfrm>
                <a:off x="7772802" y="1162455"/>
                <a:ext cx="10929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pic>
            <p:nvPicPr>
              <p:cNvPr id="297" name="Google Shape;297;p3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812552" y="1394248"/>
                <a:ext cx="124686" cy="13128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8" name="Google Shape;298;p3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7982758" y="1394246"/>
                <a:ext cx="124686" cy="13128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9" name="Google Shape;299;p3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566909" y="1409484"/>
                <a:ext cx="74799" cy="10081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0" name="Google Shape;300;p30"/>
              <p:cNvSpPr/>
              <p:nvPr/>
            </p:nvSpPr>
            <p:spPr>
              <a:xfrm>
                <a:off x="7791834" y="465941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 i="1"/>
              </a:p>
            </p:txBody>
          </p:sp>
          <p:sp>
            <p:nvSpPr>
              <p:cNvPr id="301" name="Google Shape;301;p30"/>
              <p:cNvSpPr/>
              <p:nvPr/>
            </p:nvSpPr>
            <p:spPr>
              <a:xfrm>
                <a:off x="7811318" y="495241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02" name="Google Shape;302;p30"/>
              <p:cNvSpPr/>
              <p:nvPr/>
            </p:nvSpPr>
            <p:spPr>
              <a:xfrm>
                <a:off x="8342909" y="437898"/>
                <a:ext cx="522900" cy="641700"/>
              </a:xfrm>
              <a:prstGeom prst="roundRect">
                <a:avLst>
                  <a:gd name="adj" fmla="val 10109"/>
                </a:avLst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03" name="Google Shape;303;p30"/>
              <p:cNvSpPr/>
              <p:nvPr/>
            </p:nvSpPr>
            <p:spPr>
              <a:xfrm>
                <a:off x="8362595" y="725294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04" name="Google Shape;304;p30"/>
              <p:cNvSpPr/>
              <p:nvPr/>
            </p:nvSpPr>
            <p:spPr>
              <a:xfrm>
                <a:off x="8382076" y="762646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05" name="Google Shape;305;p30"/>
              <p:cNvSpPr/>
              <p:nvPr/>
            </p:nvSpPr>
            <p:spPr>
              <a:xfrm>
                <a:off x="8362595" y="465941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06" name="Google Shape;306;p30"/>
              <p:cNvSpPr/>
              <p:nvPr/>
            </p:nvSpPr>
            <p:spPr>
              <a:xfrm>
                <a:off x="8382076" y="495241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307" name="Google Shape;307;p30"/>
            <p:cNvGrpSpPr/>
            <p:nvPr/>
          </p:nvGrpSpPr>
          <p:grpSpPr>
            <a:xfrm>
              <a:off x="6266425" y="408350"/>
              <a:ext cx="1143000" cy="1133700"/>
              <a:chOff x="7751025" y="408350"/>
              <a:chExt cx="1143000" cy="1133700"/>
            </a:xfrm>
          </p:grpSpPr>
          <p:sp>
            <p:nvSpPr>
              <p:cNvPr id="308" name="Google Shape;308;p30"/>
              <p:cNvSpPr/>
              <p:nvPr/>
            </p:nvSpPr>
            <p:spPr>
              <a:xfrm>
                <a:off x="7751025" y="408350"/>
                <a:ext cx="1143000" cy="1133700"/>
              </a:xfrm>
              <a:prstGeom prst="roundRect">
                <a:avLst>
                  <a:gd name="adj" fmla="val 7343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09" name="Google Shape;309;p30"/>
              <p:cNvSpPr/>
              <p:nvPr/>
            </p:nvSpPr>
            <p:spPr>
              <a:xfrm>
                <a:off x="7772148" y="437898"/>
                <a:ext cx="522900" cy="641700"/>
              </a:xfrm>
              <a:prstGeom prst="roundRect">
                <a:avLst>
                  <a:gd name="adj" fmla="val 10109"/>
                </a:avLst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10" name="Google Shape;310;p30"/>
              <p:cNvSpPr/>
              <p:nvPr/>
            </p:nvSpPr>
            <p:spPr>
              <a:xfrm>
                <a:off x="7791834" y="725294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11" name="Google Shape;311;p30"/>
              <p:cNvSpPr/>
              <p:nvPr/>
            </p:nvSpPr>
            <p:spPr>
              <a:xfrm>
                <a:off x="7772802" y="1328334"/>
                <a:ext cx="1092900" cy="49800"/>
              </a:xfrm>
              <a:prstGeom prst="roundRect">
                <a:avLst>
                  <a:gd name="adj" fmla="val 16667"/>
                </a:avLst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 sz="1200">
                  <a:solidFill>
                    <a:srgbClr val="FFFFFF"/>
                  </a:solidFill>
                </a:endParaRPr>
              </a:p>
            </p:txBody>
          </p:sp>
          <p:sp>
            <p:nvSpPr>
              <p:cNvPr id="312" name="Google Shape;312;p30"/>
              <p:cNvSpPr/>
              <p:nvPr/>
            </p:nvSpPr>
            <p:spPr>
              <a:xfrm>
                <a:off x="7772802" y="1262420"/>
                <a:ext cx="1092900" cy="49800"/>
              </a:xfrm>
              <a:prstGeom prst="roundRect">
                <a:avLst>
                  <a:gd name="adj" fmla="val 16667"/>
                </a:avLst>
              </a:pr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 sz="1200"/>
              </a:p>
            </p:txBody>
          </p:sp>
          <p:sp>
            <p:nvSpPr>
              <p:cNvPr id="313" name="Google Shape;313;p30"/>
              <p:cNvSpPr/>
              <p:nvPr/>
            </p:nvSpPr>
            <p:spPr>
              <a:xfrm>
                <a:off x="7811318" y="762646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14" name="Google Shape;314;p30"/>
              <p:cNvSpPr/>
              <p:nvPr/>
            </p:nvSpPr>
            <p:spPr>
              <a:xfrm>
                <a:off x="7772802" y="1162455"/>
                <a:ext cx="10929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pic>
            <p:nvPicPr>
              <p:cNvPr id="315" name="Google Shape;315;p3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812552" y="1394248"/>
                <a:ext cx="124686" cy="13128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6" name="Google Shape;316;p3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7982758" y="1394246"/>
                <a:ext cx="124686" cy="13128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7" name="Google Shape;317;p3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566909" y="1409484"/>
                <a:ext cx="74799" cy="10081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18" name="Google Shape;318;p30"/>
              <p:cNvSpPr/>
              <p:nvPr/>
            </p:nvSpPr>
            <p:spPr>
              <a:xfrm>
                <a:off x="7791834" y="465941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 i="1"/>
              </a:p>
            </p:txBody>
          </p:sp>
          <p:sp>
            <p:nvSpPr>
              <p:cNvPr id="319" name="Google Shape;319;p30"/>
              <p:cNvSpPr/>
              <p:nvPr/>
            </p:nvSpPr>
            <p:spPr>
              <a:xfrm>
                <a:off x="7811318" y="495241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20" name="Google Shape;320;p30"/>
              <p:cNvSpPr/>
              <p:nvPr/>
            </p:nvSpPr>
            <p:spPr>
              <a:xfrm>
                <a:off x="8342909" y="437898"/>
                <a:ext cx="522900" cy="641700"/>
              </a:xfrm>
              <a:prstGeom prst="roundRect">
                <a:avLst>
                  <a:gd name="adj" fmla="val 10109"/>
                </a:avLst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21" name="Google Shape;321;p30"/>
              <p:cNvSpPr/>
              <p:nvPr/>
            </p:nvSpPr>
            <p:spPr>
              <a:xfrm>
                <a:off x="8362595" y="725294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22" name="Google Shape;322;p30"/>
              <p:cNvSpPr/>
              <p:nvPr/>
            </p:nvSpPr>
            <p:spPr>
              <a:xfrm>
                <a:off x="8382076" y="762646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23" name="Google Shape;323;p30"/>
              <p:cNvSpPr/>
              <p:nvPr/>
            </p:nvSpPr>
            <p:spPr>
              <a:xfrm>
                <a:off x="8362595" y="465941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24" name="Google Shape;324;p30"/>
              <p:cNvSpPr/>
              <p:nvPr/>
            </p:nvSpPr>
            <p:spPr>
              <a:xfrm>
                <a:off x="8382076" y="495241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325" name="Google Shape;325;p30"/>
            <p:cNvGrpSpPr/>
            <p:nvPr/>
          </p:nvGrpSpPr>
          <p:grpSpPr>
            <a:xfrm>
              <a:off x="4811300" y="408350"/>
              <a:ext cx="1143000" cy="1133700"/>
              <a:chOff x="7751025" y="408350"/>
              <a:chExt cx="1143000" cy="1133700"/>
            </a:xfrm>
          </p:grpSpPr>
          <p:sp>
            <p:nvSpPr>
              <p:cNvPr id="326" name="Google Shape;326;p30"/>
              <p:cNvSpPr/>
              <p:nvPr/>
            </p:nvSpPr>
            <p:spPr>
              <a:xfrm>
                <a:off x="7751025" y="408350"/>
                <a:ext cx="1143000" cy="1133700"/>
              </a:xfrm>
              <a:prstGeom prst="roundRect">
                <a:avLst>
                  <a:gd name="adj" fmla="val 7343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27" name="Google Shape;327;p30"/>
              <p:cNvSpPr/>
              <p:nvPr/>
            </p:nvSpPr>
            <p:spPr>
              <a:xfrm>
                <a:off x="7772148" y="437898"/>
                <a:ext cx="522900" cy="641700"/>
              </a:xfrm>
              <a:prstGeom prst="roundRect">
                <a:avLst>
                  <a:gd name="adj" fmla="val 10109"/>
                </a:avLst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28" name="Google Shape;328;p30"/>
              <p:cNvSpPr/>
              <p:nvPr/>
            </p:nvSpPr>
            <p:spPr>
              <a:xfrm>
                <a:off x="7791834" y="725294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29" name="Google Shape;329;p30"/>
              <p:cNvSpPr/>
              <p:nvPr/>
            </p:nvSpPr>
            <p:spPr>
              <a:xfrm>
                <a:off x="7772802" y="1328334"/>
                <a:ext cx="1092900" cy="49800"/>
              </a:xfrm>
              <a:prstGeom prst="roundRect">
                <a:avLst>
                  <a:gd name="adj" fmla="val 16667"/>
                </a:avLst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 sz="1200">
                  <a:solidFill>
                    <a:srgbClr val="FFFFFF"/>
                  </a:solidFill>
                </a:endParaRPr>
              </a:p>
            </p:txBody>
          </p:sp>
          <p:sp>
            <p:nvSpPr>
              <p:cNvPr id="330" name="Google Shape;330;p30"/>
              <p:cNvSpPr/>
              <p:nvPr/>
            </p:nvSpPr>
            <p:spPr>
              <a:xfrm>
                <a:off x="7772802" y="1262420"/>
                <a:ext cx="1092900" cy="49800"/>
              </a:xfrm>
              <a:prstGeom prst="roundRect">
                <a:avLst>
                  <a:gd name="adj" fmla="val 16667"/>
                </a:avLst>
              </a:pr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 sz="1200"/>
              </a:p>
            </p:txBody>
          </p:sp>
          <p:sp>
            <p:nvSpPr>
              <p:cNvPr id="331" name="Google Shape;331;p30"/>
              <p:cNvSpPr/>
              <p:nvPr/>
            </p:nvSpPr>
            <p:spPr>
              <a:xfrm>
                <a:off x="7811318" y="762646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32" name="Google Shape;332;p30"/>
              <p:cNvSpPr/>
              <p:nvPr/>
            </p:nvSpPr>
            <p:spPr>
              <a:xfrm>
                <a:off x="7772802" y="1162455"/>
                <a:ext cx="10929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pic>
            <p:nvPicPr>
              <p:cNvPr id="333" name="Google Shape;333;p3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812552" y="1394248"/>
                <a:ext cx="124686" cy="13128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34" name="Google Shape;334;p3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7982758" y="1394246"/>
                <a:ext cx="124686" cy="13128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35" name="Google Shape;335;p3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8566909" y="1409484"/>
                <a:ext cx="74799" cy="10081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36" name="Google Shape;336;p30"/>
              <p:cNvSpPr/>
              <p:nvPr/>
            </p:nvSpPr>
            <p:spPr>
              <a:xfrm>
                <a:off x="7791834" y="465941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 i="1"/>
              </a:p>
            </p:txBody>
          </p:sp>
          <p:sp>
            <p:nvSpPr>
              <p:cNvPr id="337" name="Google Shape;337;p30"/>
              <p:cNvSpPr/>
              <p:nvPr/>
            </p:nvSpPr>
            <p:spPr>
              <a:xfrm>
                <a:off x="7811318" y="495241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38" name="Google Shape;338;p30"/>
              <p:cNvSpPr/>
              <p:nvPr/>
            </p:nvSpPr>
            <p:spPr>
              <a:xfrm>
                <a:off x="8342909" y="437898"/>
                <a:ext cx="522900" cy="641700"/>
              </a:xfrm>
              <a:prstGeom prst="roundRect">
                <a:avLst>
                  <a:gd name="adj" fmla="val 10109"/>
                </a:avLst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39" name="Google Shape;339;p30"/>
              <p:cNvSpPr/>
              <p:nvPr/>
            </p:nvSpPr>
            <p:spPr>
              <a:xfrm>
                <a:off x="8362595" y="725294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40" name="Google Shape;340;p30"/>
              <p:cNvSpPr/>
              <p:nvPr/>
            </p:nvSpPr>
            <p:spPr>
              <a:xfrm>
                <a:off x="8382076" y="762646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41" name="Google Shape;341;p30"/>
              <p:cNvSpPr/>
              <p:nvPr/>
            </p:nvSpPr>
            <p:spPr>
              <a:xfrm>
                <a:off x="8362595" y="465941"/>
                <a:ext cx="483000" cy="231000"/>
              </a:xfrm>
              <a:prstGeom prst="roundRect">
                <a:avLst>
                  <a:gd name="adj" fmla="val 16667"/>
                </a:avLst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42" name="Google Shape;342;p30"/>
              <p:cNvSpPr/>
              <p:nvPr/>
            </p:nvSpPr>
            <p:spPr>
              <a:xfrm>
                <a:off x="8382076" y="495241"/>
                <a:ext cx="442800" cy="83100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/>
              </a:p>
            </p:txBody>
          </p:sp>
        </p:grpSp>
        <p:cxnSp>
          <p:nvCxnSpPr>
            <p:cNvPr id="343" name="Google Shape;343;p30"/>
            <p:cNvCxnSpPr/>
            <p:nvPr/>
          </p:nvCxnSpPr>
          <p:spPr>
            <a:xfrm rot="10800000" flipH="1">
              <a:off x="4406650" y="1000350"/>
              <a:ext cx="413700" cy="447600"/>
            </a:xfrm>
            <a:prstGeom prst="straightConnector1">
              <a:avLst/>
            </a:prstGeom>
            <a:noFill/>
            <a:ln w="38100" cap="flat" cmpd="sng">
              <a:solidFill>
                <a:schemeClr val="tx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44" name="Google Shape;344;p30"/>
            <p:cNvCxnSpPr>
              <a:stCxn id="308" idx="1"/>
              <a:endCxn id="326" idx="3"/>
            </p:cNvCxnSpPr>
            <p:nvPr/>
          </p:nvCxnSpPr>
          <p:spPr>
            <a:xfrm rot="10800000">
              <a:off x="5954425" y="975200"/>
              <a:ext cx="312000" cy="0"/>
            </a:xfrm>
            <a:prstGeom prst="straightConnector1">
              <a:avLst/>
            </a:prstGeom>
            <a:noFill/>
            <a:ln w="38100" cap="flat" cmpd="sng">
              <a:solidFill>
                <a:schemeClr val="tx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0"/>
            <p:cNvCxnSpPr/>
            <p:nvPr/>
          </p:nvCxnSpPr>
          <p:spPr>
            <a:xfrm rot="10800000">
              <a:off x="7409425" y="1006275"/>
              <a:ext cx="312000" cy="0"/>
            </a:xfrm>
            <a:prstGeom prst="straightConnector1">
              <a:avLst/>
            </a:prstGeom>
            <a:noFill/>
            <a:ln w="38100" cap="flat" cmpd="sng">
              <a:solidFill>
                <a:schemeClr val="tx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46" name="Google Shape;346;p30"/>
          <p:cNvGrpSpPr/>
          <p:nvPr/>
        </p:nvGrpSpPr>
        <p:grpSpPr>
          <a:xfrm>
            <a:off x="160900" y="1557625"/>
            <a:ext cx="4236300" cy="3991500"/>
            <a:chOff x="160900" y="700375"/>
            <a:chExt cx="4236300" cy="3991500"/>
          </a:xfrm>
        </p:grpSpPr>
        <p:sp>
          <p:nvSpPr>
            <p:cNvPr id="347" name="Google Shape;347;p30"/>
            <p:cNvSpPr/>
            <p:nvPr/>
          </p:nvSpPr>
          <p:spPr>
            <a:xfrm>
              <a:off x="160900" y="700375"/>
              <a:ext cx="4236300" cy="39915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b="1"/>
                <a:t>Worker Node</a:t>
              </a:r>
              <a:endParaRPr b="1"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239200" y="804400"/>
              <a:ext cx="1938000" cy="22599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/>
                <a:t>Pod</a:t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312175" y="1816175"/>
              <a:ext cx="1790700" cy="8133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Container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241625" y="3939175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241625" y="3707125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Operating System</a:t>
              </a:r>
              <a:endParaRPr sz="1200"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384400" y="1947675"/>
              <a:ext cx="1641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241625" y="3355200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Kubelet, container runtime, networking</a:t>
              </a:r>
              <a:endParaRPr/>
            </a:p>
          </p:txBody>
        </p:sp>
        <p:pic>
          <p:nvPicPr>
            <p:cNvPr id="354" name="Google Shape;354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88975" y="4171225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5" name="Google Shape;355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19913" y="4171220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6" name="Google Shape;356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185313" y="4224865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7" name="Google Shape;357;p30"/>
            <p:cNvSpPr/>
            <p:nvPr/>
          </p:nvSpPr>
          <p:spPr>
            <a:xfrm>
              <a:off x="312175" y="903125"/>
              <a:ext cx="1790700" cy="8133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Container</a:t>
              </a:r>
              <a:endParaRPr i="1"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384400" y="1006275"/>
              <a:ext cx="1641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2354963" y="804400"/>
              <a:ext cx="1938000" cy="22599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/>
                <a:t>Pod</a:t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2427937" y="1816175"/>
              <a:ext cx="1790700" cy="8133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Container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2500149" y="1947675"/>
              <a:ext cx="1641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2427937" y="903125"/>
              <a:ext cx="1790700" cy="8133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Container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2500149" y="1006275"/>
              <a:ext cx="1641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253450" y="3093700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</p:grpSp>
      <p:sp>
        <p:nvSpPr>
          <p:cNvPr id="365" name="Google Shape;365;p30"/>
          <p:cNvSpPr txBox="1">
            <a:spLocks noGrp="1"/>
          </p:cNvSpPr>
          <p:nvPr>
            <p:ph type="title"/>
          </p:nvPr>
        </p:nvSpPr>
        <p:spPr>
          <a:xfrm>
            <a:off x="160900" y="980750"/>
            <a:ext cx="2420700" cy="491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s"/>
              <a:t>K8s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0" name="Google Shape;370;p31"/>
          <p:cNvCxnSpPr/>
          <p:nvPr/>
        </p:nvCxnSpPr>
        <p:spPr>
          <a:xfrm rot="10800000">
            <a:off x="5425350" y="3429000"/>
            <a:ext cx="0" cy="292800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71" name="Google Shape;371;p31"/>
          <p:cNvCxnSpPr/>
          <p:nvPr/>
        </p:nvCxnSpPr>
        <p:spPr>
          <a:xfrm rot="10800000">
            <a:off x="3989175" y="3426299"/>
            <a:ext cx="0" cy="292800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72" name="Google Shape;372;p31"/>
          <p:cNvCxnSpPr/>
          <p:nvPr/>
        </p:nvCxnSpPr>
        <p:spPr>
          <a:xfrm rot="10800000">
            <a:off x="2515100" y="3429000"/>
            <a:ext cx="0" cy="292800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373" name="Google Shape;373;p31"/>
          <p:cNvGrpSpPr/>
          <p:nvPr/>
        </p:nvGrpSpPr>
        <p:grpSpPr>
          <a:xfrm>
            <a:off x="1907197" y="3721807"/>
            <a:ext cx="1215818" cy="817433"/>
            <a:chOff x="1670225" y="1807375"/>
            <a:chExt cx="4236300" cy="2848200"/>
          </a:xfrm>
        </p:grpSpPr>
        <p:sp>
          <p:nvSpPr>
            <p:cNvPr id="374" name="Google Shape;374;p31"/>
            <p:cNvSpPr/>
            <p:nvPr/>
          </p:nvSpPr>
          <p:spPr>
            <a:xfrm>
              <a:off x="1670225" y="1807375"/>
              <a:ext cx="4236300" cy="28482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 b="1"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1750950" y="3902900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1750950" y="3670850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1750950" y="3318925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pic>
          <p:nvPicPr>
            <p:cNvPr id="378" name="Google Shape;378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98300" y="4134950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9" name="Google Shape;379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29238" y="4134945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0" name="Google Shape;380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94638" y="4188590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81" name="Google Shape;381;p31"/>
            <p:cNvGrpSpPr/>
            <p:nvPr/>
          </p:nvGrpSpPr>
          <p:grpSpPr>
            <a:xfrm>
              <a:off x="1750950" y="1927613"/>
              <a:ext cx="4063025" cy="1332488"/>
              <a:chOff x="4819450" y="1936413"/>
              <a:chExt cx="4063025" cy="1332488"/>
            </a:xfrm>
          </p:grpSpPr>
          <p:sp>
            <p:nvSpPr>
              <p:cNvPr id="382" name="Google Shape;382;p31"/>
              <p:cNvSpPr/>
              <p:nvPr/>
            </p:nvSpPr>
            <p:spPr>
              <a:xfrm>
                <a:off x="4831275" y="2975800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4819450" y="2271950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4831275" y="2623863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4819450" y="1936413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386" name="Google Shape;386;p31"/>
          <p:cNvGrpSpPr/>
          <p:nvPr/>
        </p:nvGrpSpPr>
        <p:grpSpPr>
          <a:xfrm>
            <a:off x="4853850" y="2304656"/>
            <a:ext cx="1143000" cy="1133700"/>
            <a:chOff x="7751025" y="408350"/>
            <a:chExt cx="1143000" cy="1133700"/>
          </a:xfrm>
        </p:grpSpPr>
        <p:sp>
          <p:nvSpPr>
            <p:cNvPr id="387" name="Google Shape;387;p31"/>
            <p:cNvSpPr/>
            <p:nvPr/>
          </p:nvSpPr>
          <p:spPr>
            <a:xfrm>
              <a:off x="7751025" y="408350"/>
              <a:ext cx="1143000" cy="11337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7772148" y="437898"/>
              <a:ext cx="522900" cy="641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7791834" y="725294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7772802" y="1328334"/>
              <a:ext cx="1092900" cy="498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7772802" y="1262420"/>
              <a:ext cx="1092900" cy="498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7811318" y="762646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7772802" y="1162455"/>
              <a:ext cx="1092900" cy="8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pic>
          <p:nvPicPr>
            <p:cNvPr id="394" name="Google Shape;394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12552" y="1394248"/>
              <a:ext cx="124686" cy="131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5" name="Google Shape;395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82758" y="1394246"/>
              <a:ext cx="124686" cy="131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6" name="Google Shape;396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66909" y="1409484"/>
              <a:ext cx="74799" cy="1008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7" name="Google Shape;397;p31"/>
            <p:cNvSpPr/>
            <p:nvPr/>
          </p:nvSpPr>
          <p:spPr>
            <a:xfrm>
              <a:off x="7791834" y="465941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 i="1"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7811318" y="495241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8342909" y="437898"/>
              <a:ext cx="522900" cy="641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8362595" y="725294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8382076" y="762646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8362595" y="465941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8382076" y="495241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404" name="Google Shape;404;p31"/>
          <p:cNvGrpSpPr/>
          <p:nvPr/>
        </p:nvGrpSpPr>
        <p:grpSpPr>
          <a:xfrm>
            <a:off x="3398725" y="2304631"/>
            <a:ext cx="1143000" cy="1133700"/>
            <a:chOff x="7751025" y="408350"/>
            <a:chExt cx="1143000" cy="1133700"/>
          </a:xfrm>
        </p:grpSpPr>
        <p:sp>
          <p:nvSpPr>
            <p:cNvPr id="405" name="Google Shape;405;p31"/>
            <p:cNvSpPr/>
            <p:nvPr/>
          </p:nvSpPr>
          <p:spPr>
            <a:xfrm>
              <a:off x="7751025" y="408350"/>
              <a:ext cx="1143000" cy="11337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7772148" y="437898"/>
              <a:ext cx="522900" cy="641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7791834" y="725294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7772802" y="1328334"/>
              <a:ext cx="1092900" cy="498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7772802" y="1262420"/>
              <a:ext cx="1092900" cy="498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7811318" y="762646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7772802" y="1162455"/>
              <a:ext cx="1092900" cy="8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pic>
          <p:nvPicPr>
            <p:cNvPr id="412" name="Google Shape;412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12552" y="1394248"/>
              <a:ext cx="124686" cy="131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3" name="Google Shape;413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82758" y="1394246"/>
              <a:ext cx="124686" cy="131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4" name="Google Shape;414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66909" y="1409484"/>
              <a:ext cx="74799" cy="1008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5" name="Google Shape;415;p31"/>
            <p:cNvSpPr/>
            <p:nvPr/>
          </p:nvSpPr>
          <p:spPr>
            <a:xfrm>
              <a:off x="7791834" y="465941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 i="1"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7811318" y="495241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8342909" y="437898"/>
              <a:ext cx="522900" cy="641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8362595" y="725294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8382076" y="762646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8362595" y="465941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8382076" y="495241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422" name="Google Shape;422;p31"/>
          <p:cNvGrpSpPr/>
          <p:nvPr/>
        </p:nvGrpSpPr>
        <p:grpSpPr>
          <a:xfrm>
            <a:off x="1943600" y="2304631"/>
            <a:ext cx="1143000" cy="1133700"/>
            <a:chOff x="7751025" y="408350"/>
            <a:chExt cx="1143000" cy="1133700"/>
          </a:xfrm>
        </p:grpSpPr>
        <p:sp>
          <p:nvSpPr>
            <p:cNvPr id="423" name="Google Shape;423;p31"/>
            <p:cNvSpPr/>
            <p:nvPr/>
          </p:nvSpPr>
          <p:spPr>
            <a:xfrm>
              <a:off x="7751025" y="408350"/>
              <a:ext cx="1143000" cy="11337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7772148" y="437898"/>
              <a:ext cx="522900" cy="641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7791834" y="725294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7772802" y="1328334"/>
              <a:ext cx="1092900" cy="498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7772802" y="1262420"/>
              <a:ext cx="1092900" cy="498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7811318" y="762646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7772802" y="1162455"/>
              <a:ext cx="1092900" cy="8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pic>
          <p:nvPicPr>
            <p:cNvPr id="430" name="Google Shape;430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12552" y="1394248"/>
              <a:ext cx="124686" cy="131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1" name="Google Shape;431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82758" y="1394246"/>
              <a:ext cx="124686" cy="131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66909" y="1409484"/>
              <a:ext cx="74799" cy="1008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3" name="Google Shape;433;p31"/>
            <p:cNvSpPr/>
            <p:nvPr/>
          </p:nvSpPr>
          <p:spPr>
            <a:xfrm>
              <a:off x="7791834" y="465941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 i="1"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7811318" y="495241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8342909" y="437898"/>
              <a:ext cx="522900" cy="641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8362595" y="725294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8382076" y="762646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8362595" y="465941"/>
              <a:ext cx="483000" cy="231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8382076" y="495241"/>
              <a:ext cx="442800" cy="8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</p:grpSp>
      <p:cxnSp>
        <p:nvCxnSpPr>
          <p:cNvPr id="440" name="Google Shape;440;p31"/>
          <p:cNvCxnSpPr>
            <a:stCxn id="405" idx="1"/>
            <a:endCxn id="423" idx="3"/>
          </p:cNvCxnSpPr>
          <p:nvPr/>
        </p:nvCxnSpPr>
        <p:spPr>
          <a:xfrm rot="10800000">
            <a:off x="3086725" y="2871481"/>
            <a:ext cx="312000" cy="0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41" name="Google Shape;441;p31"/>
          <p:cNvCxnSpPr/>
          <p:nvPr/>
        </p:nvCxnSpPr>
        <p:spPr>
          <a:xfrm rot="10800000">
            <a:off x="4541725" y="2902556"/>
            <a:ext cx="312000" cy="0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31"/>
          <p:cNvCxnSpPr/>
          <p:nvPr/>
        </p:nvCxnSpPr>
        <p:spPr>
          <a:xfrm rot="10800000">
            <a:off x="3086725" y="4114981"/>
            <a:ext cx="312000" cy="0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31"/>
          <p:cNvCxnSpPr/>
          <p:nvPr/>
        </p:nvCxnSpPr>
        <p:spPr>
          <a:xfrm rot="10800000">
            <a:off x="4541725" y="4146056"/>
            <a:ext cx="312000" cy="0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31"/>
          <p:cNvGrpSpPr/>
          <p:nvPr/>
        </p:nvGrpSpPr>
        <p:grpSpPr>
          <a:xfrm>
            <a:off x="4772809" y="3721807"/>
            <a:ext cx="1215818" cy="817433"/>
            <a:chOff x="1670225" y="1807375"/>
            <a:chExt cx="4236300" cy="2848200"/>
          </a:xfrm>
        </p:grpSpPr>
        <p:sp>
          <p:nvSpPr>
            <p:cNvPr id="445" name="Google Shape;445;p31"/>
            <p:cNvSpPr/>
            <p:nvPr/>
          </p:nvSpPr>
          <p:spPr>
            <a:xfrm>
              <a:off x="1670225" y="1807375"/>
              <a:ext cx="4236300" cy="28482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 b="1"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1750950" y="3902900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1750950" y="3670850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1750950" y="3318925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pic>
          <p:nvPicPr>
            <p:cNvPr id="449" name="Google Shape;449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98300" y="4134950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0" name="Google Shape;450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29238" y="4134945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1" name="Google Shape;451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94638" y="4188590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52" name="Google Shape;452;p31"/>
            <p:cNvGrpSpPr/>
            <p:nvPr/>
          </p:nvGrpSpPr>
          <p:grpSpPr>
            <a:xfrm>
              <a:off x="1750950" y="1927613"/>
              <a:ext cx="4063025" cy="1332488"/>
              <a:chOff x="4819450" y="1936413"/>
              <a:chExt cx="4063025" cy="1332488"/>
            </a:xfrm>
          </p:grpSpPr>
          <p:sp>
            <p:nvSpPr>
              <p:cNvPr id="453" name="Google Shape;453;p31"/>
              <p:cNvSpPr/>
              <p:nvPr/>
            </p:nvSpPr>
            <p:spPr>
              <a:xfrm>
                <a:off x="4831275" y="2975800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54" name="Google Shape;454;p31"/>
              <p:cNvSpPr/>
              <p:nvPr/>
            </p:nvSpPr>
            <p:spPr>
              <a:xfrm>
                <a:off x="4819450" y="2271950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55" name="Google Shape;455;p31"/>
              <p:cNvSpPr/>
              <p:nvPr/>
            </p:nvSpPr>
            <p:spPr>
              <a:xfrm>
                <a:off x="4831275" y="2623863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56" name="Google Shape;456;p31"/>
              <p:cNvSpPr/>
              <p:nvPr/>
            </p:nvSpPr>
            <p:spPr>
              <a:xfrm>
                <a:off x="4819450" y="1936413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457" name="Google Shape;457;p31"/>
          <p:cNvGrpSpPr/>
          <p:nvPr/>
        </p:nvGrpSpPr>
        <p:grpSpPr>
          <a:xfrm>
            <a:off x="3362322" y="3721807"/>
            <a:ext cx="1215818" cy="817433"/>
            <a:chOff x="1670225" y="1807375"/>
            <a:chExt cx="4236300" cy="2848200"/>
          </a:xfrm>
        </p:grpSpPr>
        <p:sp>
          <p:nvSpPr>
            <p:cNvPr id="458" name="Google Shape;458;p31"/>
            <p:cNvSpPr/>
            <p:nvPr/>
          </p:nvSpPr>
          <p:spPr>
            <a:xfrm>
              <a:off x="1670225" y="1807375"/>
              <a:ext cx="4236300" cy="28482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endParaRPr b="1"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1750950" y="3902900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1750950" y="3670850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200"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1750950" y="3318925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/>
            </a:p>
          </p:txBody>
        </p:sp>
        <p:pic>
          <p:nvPicPr>
            <p:cNvPr id="462" name="Google Shape;462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98300" y="4134950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3" name="Google Shape;463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29238" y="4134945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4" name="Google Shape;464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94638" y="4188590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5" name="Google Shape;465;p31"/>
            <p:cNvGrpSpPr/>
            <p:nvPr/>
          </p:nvGrpSpPr>
          <p:grpSpPr>
            <a:xfrm>
              <a:off x="1750950" y="1927613"/>
              <a:ext cx="4063025" cy="1332488"/>
              <a:chOff x="4819450" y="1936413"/>
              <a:chExt cx="4063025" cy="1332488"/>
            </a:xfrm>
          </p:grpSpPr>
          <p:sp>
            <p:nvSpPr>
              <p:cNvPr id="466" name="Google Shape;466;p31"/>
              <p:cNvSpPr/>
              <p:nvPr/>
            </p:nvSpPr>
            <p:spPr>
              <a:xfrm>
                <a:off x="4831275" y="2975800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67" name="Google Shape;467;p31"/>
              <p:cNvSpPr/>
              <p:nvPr/>
            </p:nvSpPr>
            <p:spPr>
              <a:xfrm>
                <a:off x="4819450" y="2271950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68" name="Google Shape;468;p31"/>
              <p:cNvSpPr/>
              <p:nvPr/>
            </p:nvSpPr>
            <p:spPr>
              <a:xfrm>
                <a:off x="4831275" y="2623863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469" name="Google Shape;469;p31"/>
              <p:cNvSpPr/>
              <p:nvPr/>
            </p:nvSpPr>
            <p:spPr>
              <a:xfrm>
                <a:off x="4819450" y="1936413"/>
                <a:ext cx="4051200" cy="293100"/>
              </a:xfrm>
              <a:prstGeom prst="roundRect">
                <a:avLst>
                  <a:gd name="adj" fmla="val 16667"/>
                </a:avLst>
              </a:pr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470" name="Google Shape;470;p31"/>
          <p:cNvSpPr txBox="1"/>
          <p:nvPr/>
        </p:nvSpPr>
        <p:spPr>
          <a:xfrm>
            <a:off x="6226575" y="2636794"/>
            <a:ext cx="1959482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 dirty="0">
                <a:latin typeface="Consolas"/>
                <a:ea typeface="Consolas"/>
                <a:cs typeface="Consolas"/>
                <a:sym typeface="Consolas"/>
              </a:rPr>
              <a:t>Nodos “Worker”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31"/>
          <p:cNvSpPr txBox="1"/>
          <p:nvPr/>
        </p:nvSpPr>
        <p:spPr>
          <a:xfrm>
            <a:off x="6226573" y="3820131"/>
            <a:ext cx="2082855" cy="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 dirty="0">
                <a:latin typeface="Consolas"/>
                <a:ea typeface="Consolas"/>
                <a:cs typeface="Consolas"/>
                <a:sym typeface="Consolas"/>
              </a:rPr>
              <a:t>Número impar de nodos “master”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2" name="Google Shape;472;p31"/>
          <p:cNvSpPr txBox="1"/>
          <p:nvPr/>
        </p:nvSpPr>
        <p:spPr>
          <a:xfrm>
            <a:off x="572725" y="3801806"/>
            <a:ext cx="1254900" cy="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 dirty="0">
                <a:latin typeface="Consolas"/>
                <a:ea typeface="Consolas"/>
                <a:cs typeface="Consolas"/>
                <a:sym typeface="Consolas"/>
              </a:rPr>
              <a:t>CONTROL</a:t>
            </a:r>
            <a:br>
              <a:rPr lang="es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s" dirty="0">
                <a:latin typeface="Consolas"/>
                <a:ea typeface="Consolas"/>
                <a:cs typeface="Consolas"/>
                <a:sym typeface="Consolas"/>
              </a:rPr>
              <a:t>PLANE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5" name="Google Shape;365;p30">
            <a:extLst>
              <a:ext uri="{FF2B5EF4-FFF2-40B4-BE49-F238E27FC236}">
                <a16:creationId xmlns:a16="http://schemas.microsoft.com/office/drawing/2014/main" id="{120128E6-C540-4737-8D41-1F06993484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3756" y="1293561"/>
            <a:ext cx="3212040" cy="491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s" dirty="0"/>
              <a:t>Cluster típico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2"/>
          <p:cNvSpPr/>
          <p:nvPr/>
        </p:nvSpPr>
        <p:spPr>
          <a:xfrm>
            <a:off x="160975" y="1068900"/>
            <a:ext cx="4236300" cy="4823100"/>
          </a:xfrm>
          <a:prstGeom prst="roundRect">
            <a:avLst>
              <a:gd name="adj" fmla="val 7343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s" b="1"/>
              <a:t>Worker Node</a:t>
            </a:r>
            <a:endParaRPr b="1"/>
          </a:p>
        </p:txBody>
      </p:sp>
      <p:sp>
        <p:nvSpPr>
          <p:cNvPr id="478" name="Google Shape;478;p32"/>
          <p:cNvSpPr/>
          <p:nvPr/>
        </p:nvSpPr>
        <p:spPr>
          <a:xfrm>
            <a:off x="253525" y="4309783"/>
            <a:ext cx="4051200" cy="175200"/>
          </a:xfrm>
          <a:prstGeom prst="roundRect">
            <a:avLst>
              <a:gd name="adj" fmla="val 16667"/>
            </a:avLst>
          </a:prstGeom>
          <a:solidFill>
            <a:srgbClr val="4581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 sz="1200">
                <a:solidFill>
                  <a:srgbClr val="FFFFFF"/>
                </a:solidFill>
              </a:rPr>
              <a:t>etcd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79" name="Google Shape;479;p32"/>
          <p:cNvSpPr/>
          <p:nvPr/>
        </p:nvSpPr>
        <p:spPr>
          <a:xfrm>
            <a:off x="253525" y="3895838"/>
            <a:ext cx="4051200" cy="175200"/>
          </a:xfrm>
          <a:prstGeom prst="roundRect">
            <a:avLst>
              <a:gd name="adj" fmla="val 16667"/>
            </a:avLst>
          </a:prstGeom>
          <a:solidFill>
            <a:srgbClr val="4581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 sz="1200">
                <a:solidFill>
                  <a:srgbClr val="FFFFFF"/>
                </a:solidFill>
              </a:rPr>
              <a:t>scheduler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80" name="Google Shape;480;p32"/>
          <p:cNvSpPr/>
          <p:nvPr/>
        </p:nvSpPr>
        <p:spPr>
          <a:xfrm>
            <a:off x="253525" y="4101162"/>
            <a:ext cx="4051200" cy="175200"/>
          </a:xfrm>
          <a:prstGeom prst="roundRect">
            <a:avLst>
              <a:gd name="adj" fmla="val 16667"/>
            </a:avLst>
          </a:prstGeom>
          <a:solidFill>
            <a:srgbClr val="4581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 sz="1200">
                <a:solidFill>
                  <a:srgbClr val="FFFFFF"/>
                </a:solidFill>
              </a:rPr>
              <a:t>API server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81" name="Google Shape;481;p32"/>
          <p:cNvSpPr/>
          <p:nvPr/>
        </p:nvSpPr>
        <p:spPr>
          <a:xfrm>
            <a:off x="253525" y="3684475"/>
            <a:ext cx="4051200" cy="175200"/>
          </a:xfrm>
          <a:prstGeom prst="roundRect">
            <a:avLst>
              <a:gd name="adj" fmla="val 16667"/>
            </a:avLst>
          </a:prstGeom>
          <a:solidFill>
            <a:srgbClr val="4581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 sz="1200">
                <a:solidFill>
                  <a:srgbClr val="FFFFFF"/>
                </a:solidFill>
              </a:rPr>
              <a:t>controller manager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82" name="Google Shape;482;p32"/>
          <p:cNvSpPr/>
          <p:nvPr/>
        </p:nvSpPr>
        <p:spPr>
          <a:xfrm>
            <a:off x="252238" y="1131625"/>
            <a:ext cx="1938000" cy="2259900"/>
          </a:xfrm>
          <a:prstGeom prst="roundRect">
            <a:avLst>
              <a:gd name="adj" fmla="val 10109"/>
            </a:avLst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s"/>
              <a:t>Pod</a:t>
            </a:r>
            <a:endParaRPr/>
          </a:p>
        </p:txBody>
      </p:sp>
      <p:sp>
        <p:nvSpPr>
          <p:cNvPr id="483" name="Google Shape;483;p32"/>
          <p:cNvSpPr/>
          <p:nvPr/>
        </p:nvSpPr>
        <p:spPr>
          <a:xfrm>
            <a:off x="325212" y="2143400"/>
            <a:ext cx="1790700" cy="813300"/>
          </a:xfrm>
          <a:prstGeom prst="roundRect">
            <a:avLst>
              <a:gd name="adj" fmla="val 16667"/>
            </a:avLst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s">
                <a:solidFill>
                  <a:srgbClr val="FFFFFF"/>
                </a:solidFill>
              </a:rPr>
              <a:t>Container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84" name="Google Shape;484;p32"/>
          <p:cNvSpPr/>
          <p:nvPr/>
        </p:nvSpPr>
        <p:spPr>
          <a:xfrm>
            <a:off x="241700" y="5139325"/>
            <a:ext cx="4051200" cy="1752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 sz="1200">
                <a:solidFill>
                  <a:srgbClr val="FFFFFF"/>
                </a:solidFill>
              </a:rPr>
              <a:t>Kernel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85" name="Google Shape;485;p32"/>
          <p:cNvSpPr/>
          <p:nvPr/>
        </p:nvSpPr>
        <p:spPr>
          <a:xfrm>
            <a:off x="241700" y="4907275"/>
            <a:ext cx="4051200" cy="1752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 sz="1200"/>
              <a:t>Operating System</a:t>
            </a:r>
            <a:endParaRPr sz="1200"/>
          </a:p>
        </p:txBody>
      </p:sp>
      <p:sp>
        <p:nvSpPr>
          <p:cNvPr id="486" name="Google Shape;486;p32"/>
          <p:cNvSpPr/>
          <p:nvPr/>
        </p:nvSpPr>
        <p:spPr>
          <a:xfrm>
            <a:off x="397438" y="2274900"/>
            <a:ext cx="1641600" cy="2931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/>
              <a:t>Application</a:t>
            </a:r>
            <a:endParaRPr/>
          </a:p>
        </p:txBody>
      </p:sp>
      <p:sp>
        <p:nvSpPr>
          <p:cNvPr id="487" name="Google Shape;487;p32"/>
          <p:cNvSpPr/>
          <p:nvPr/>
        </p:nvSpPr>
        <p:spPr>
          <a:xfrm>
            <a:off x="241700" y="4555350"/>
            <a:ext cx="4051200" cy="293100"/>
          </a:xfrm>
          <a:prstGeom prst="roundRect">
            <a:avLst>
              <a:gd name="adj" fmla="val 16667"/>
            </a:avLst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/>
              <a:t>Kubelet, container runtime, networking</a:t>
            </a:r>
            <a:endParaRPr/>
          </a:p>
        </p:txBody>
      </p:sp>
      <p:pic>
        <p:nvPicPr>
          <p:cNvPr id="488" name="Google Shape;4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50" y="5371375"/>
            <a:ext cx="462200" cy="4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9988" y="5371370"/>
            <a:ext cx="462200" cy="4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5389" y="5425015"/>
            <a:ext cx="277275" cy="354906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32"/>
          <p:cNvSpPr/>
          <p:nvPr/>
        </p:nvSpPr>
        <p:spPr>
          <a:xfrm>
            <a:off x="325212" y="1230350"/>
            <a:ext cx="1790700" cy="813300"/>
          </a:xfrm>
          <a:prstGeom prst="roundRect">
            <a:avLst>
              <a:gd name="adj" fmla="val 16667"/>
            </a:avLst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s">
                <a:solidFill>
                  <a:srgbClr val="FFFFFF"/>
                </a:solidFill>
              </a:rPr>
              <a:t>Container</a:t>
            </a:r>
            <a:endParaRPr i="1"/>
          </a:p>
        </p:txBody>
      </p:sp>
      <p:sp>
        <p:nvSpPr>
          <p:cNvPr id="492" name="Google Shape;492;p32"/>
          <p:cNvSpPr/>
          <p:nvPr/>
        </p:nvSpPr>
        <p:spPr>
          <a:xfrm>
            <a:off x="397438" y="1333500"/>
            <a:ext cx="1641600" cy="2931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/>
              <a:t>Application</a:t>
            </a:r>
            <a:endParaRPr/>
          </a:p>
        </p:txBody>
      </p:sp>
      <p:sp>
        <p:nvSpPr>
          <p:cNvPr id="493" name="Google Shape;493;p32"/>
          <p:cNvSpPr/>
          <p:nvPr/>
        </p:nvSpPr>
        <p:spPr>
          <a:xfrm>
            <a:off x="2368000" y="1131625"/>
            <a:ext cx="1938000" cy="2259900"/>
          </a:xfrm>
          <a:prstGeom prst="roundRect">
            <a:avLst>
              <a:gd name="adj" fmla="val 10109"/>
            </a:avLst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s"/>
              <a:t>Pod</a:t>
            </a:r>
            <a:endParaRPr/>
          </a:p>
        </p:txBody>
      </p:sp>
      <p:sp>
        <p:nvSpPr>
          <p:cNvPr id="494" name="Google Shape;494;p32"/>
          <p:cNvSpPr/>
          <p:nvPr/>
        </p:nvSpPr>
        <p:spPr>
          <a:xfrm>
            <a:off x="2440975" y="2143400"/>
            <a:ext cx="1790700" cy="813300"/>
          </a:xfrm>
          <a:prstGeom prst="roundRect">
            <a:avLst>
              <a:gd name="adj" fmla="val 16667"/>
            </a:avLst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s">
                <a:solidFill>
                  <a:srgbClr val="FFFFFF"/>
                </a:solidFill>
              </a:rPr>
              <a:t>Container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95" name="Google Shape;495;p32"/>
          <p:cNvSpPr/>
          <p:nvPr/>
        </p:nvSpPr>
        <p:spPr>
          <a:xfrm>
            <a:off x="2513187" y="2274900"/>
            <a:ext cx="1641600" cy="2931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/>
              <a:t>Application</a:t>
            </a:r>
            <a:endParaRPr/>
          </a:p>
        </p:txBody>
      </p:sp>
      <p:sp>
        <p:nvSpPr>
          <p:cNvPr id="496" name="Google Shape;496;p32"/>
          <p:cNvSpPr/>
          <p:nvPr/>
        </p:nvSpPr>
        <p:spPr>
          <a:xfrm>
            <a:off x="2440975" y="1230350"/>
            <a:ext cx="1790700" cy="813300"/>
          </a:xfrm>
          <a:prstGeom prst="roundRect">
            <a:avLst>
              <a:gd name="adj" fmla="val 16667"/>
            </a:avLst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s">
                <a:solidFill>
                  <a:srgbClr val="FFFFFF"/>
                </a:solidFill>
              </a:rPr>
              <a:t>Container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97" name="Google Shape;497;p32"/>
          <p:cNvSpPr/>
          <p:nvPr/>
        </p:nvSpPr>
        <p:spPr>
          <a:xfrm>
            <a:off x="2513187" y="1333500"/>
            <a:ext cx="1641600" cy="2931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/>
              <a:t>Application</a:t>
            </a:r>
            <a:endParaRPr/>
          </a:p>
        </p:txBody>
      </p:sp>
      <p:sp>
        <p:nvSpPr>
          <p:cNvPr id="498" name="Google Shape;498;p32"/>
          <p:cNvSpPr/>
          <p:nvPr/>
        </p:nvSpPr>
        <p:spPr>
          <a:xfrm>
            <a:off x="253525" y="3438906"/>
            <a:ext cx="4051200" cy="1752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" sz="1200">
                <a:solidFill>
                  <a:srgbClr val="FFFFFF"/>
                </a:solidFill>
              </a:rPr>
              <a:t>Kernel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99" name="Google Shape;499;p32"/>
          <p:cNvSpPr txBox="1">
            <a:spLocks noGrp="1"/>
          </p:cNvSpPr>
          <p:nvPr>
            <p:ph type="title"/>
          </p:nvPr>
        </p:nvSpPr>
        <p:spPr>
          <a:xfrm>
            <a:off x="4697724" y="1068900"/>
            <a:ext cx="3444789" cy="491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s" dirty="0"/>
              <a:t>Cluster de un solo nodo</a:t>
            </a:r>
            <a:endParaRPr dirty="0"/>
          </a:p>
        </p:txBody>
      </p:sp>
      <p:pic>
        <p:nvPicPr>
          <p:cNvPr id="500" name="Google Shape;500;p32"/>
          <p:cNvPicPr preferRelativeResize="0"/>
          <p:nvPr/>
        </p:nvPicPr>
        <p:blipFill rotWithShape="1">
          <a:blip r:embed="rId6">
            <a:alphaModFix/>
          </a:blip>
          <a:srcRect t="13214" r="37457" b="14179"/>
          <a:stretch/>
        </p:blipFill>
        <p:spPr>
          <a:xfrm>
            <a:off x="4857101" y="2377176"/>
            <a:ext cx="3780425" cy="247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33"/>
          <p:cNvPicPr preferRelativeResize="0"/>
          <p:nvPr/>
        </p:nvPicPr>
        <p:blipFill rotWithShape="1">
          <a:blip r:embed="rId3">
            <a:alphaModFix/>
          </a:blip>
          <a:srcRect l="52637" t="4111" r="3544" b="56912"/>
          <a:stretch/>
        </p:blipFill>
        <p:spPr>
          <a:xfrm>
            <a:off x="474900" y="1359049"/>
            <a:ext cx="3692776" cy="3897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33"/>
          <p:cNvGrpSpPr/>
          <p:nvPr/>
        </p:nvGrpSpPr>
        <p:grpSpPr>
          <a:xfrm>
            <a:off x="160975" y="1068900"/>
            <a:ext cx="4236300" cy="4823100"/>
            <a:chOff x="160975" y="211650"/>
            <a:chExt cx="4236300" cy="4823100"/>
          </a:xfrm>
        </p:grpSpPr>
        <p:sp>
          <p:nvSpPr>
            <p:cNvPr id="507" name="Google Shape;507;p33"/>
            <p:cNvSpPr/>
            <p:nvPr/>
          </p:nvSpPr>
          <p:spPr>
            <a:xfrm>
              <a:off x="160975" y="211650"/>
              <a:ext cx="4236300" cy="4823100"/>
            </a:xfrm>
            <a:prstGeom prst="roundRect">
              <a:avLst>
                <a:gd name="adj" fmla="val 734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b="1"/>
                <a:t>Your machine</a:t>
              </a:r>
              <a:endParaRPr b="1"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241700" y="4282075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241700" y="4050025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Operating System</a:t>
              </a:r>
              <a:endParaRPr sz="1200"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241700" y="3698100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Minikube</a:t>
              </a:r>
              <a:endParaRPr/>
            </a:p>
          </p:txBody>
        </p:sp>
        <p:pic>
          <p:nvPicPr>
            <p:cNvPr id="511" name="Google Shape;511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9050" y="4514125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2" name="Google Shape;512;p3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19988" y="4514120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3" name="Google Shape;513;p3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185388" y="4567765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4" name="Google Shape;514;p33"/>
          <p:cNvGrpSpPr/>
          <p:nvPr/>
        </p:nvGrpSpPr>
        <p:grpSpPr>
          <a:xfrm>
            <a:off x="750025" y="1262325"/>
            <a:ext cx="2934000" cy="3059700"/>
            <a:chOff x="750025" y="405075"/>
            <a:chExt cx="2934000" cy="3059700"/>
          </a:xfrm>
        </p:grpSpPr>
        <p:sp>
          <p:nvSpPr>
            <p:cNvPr id="515" name="Google Shape;515;p33"/>
            <p:cNvSpPr/>
            <p:nvPr/>
          </p:nvSpPr>
          <p:spPr>
            <a:xfrm>
              <a:off x="750025" y="405075"/>
              <a:ext cx="2934000" cy="30597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1300" b="1"/>
                <a:t>Minikube VM</a:t>
              </a:r>
              <a:endParaRPr sz="1300" b="1"/>
            </a:p>
          </p:txBody>
        </p:sp>
        <p:pic>
          <p:nvPicPr>
            <p:cNvPr id="516" name="Google Shape;516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07990" y="3134633"/>
              <a:ext cx="320122" cy="293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7" name="Google Shape;517;p3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344979" y="3134630"/>
              <a:ext cx="320122" cy="2932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8" name="Google Shape;518;p33"/>
            <p:cNvSpPr/>
            <p:nvPr/>
          </p:nvSpPr>
          <p:spPr>
            <a:xfrm>
              <a:off x="805935" y="2987417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Kernel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805935" y="2840201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700"/>
                <a:t>Operating System</a:t>
              </a:r>
              <a:endParaRPr sz="700"/>
            </a:p>
          </p:txBody>
        </p:sp>
        <p:pic>
          <p:nvPicPr>
            <p:cNvPr id="520" name="Google Shape;520;p3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844739" y="3168663"/>
              <a:ext cx="192042" cy="22515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1" name="Google Shape;521;p33"/>
          <p:cNvGrpSpPr/>
          <p:nvPr/>
        </p:nvGrpSpPr>
        <p:grpSpPr>
          <a:xfrm>
            <a:off x="813235" y="1302119"/>
            <a:ext cx="2807281" cy="1433700"/>
            <a:chOff x="813234" y="444869"/>
            <a:chExt cx="2807281" cy="1433700"/>
          </a:xfrm>
        </p:grpSpPr>
        <p:sp>
          <p:nvSpPr>
            <p:cNvPr id="522" name="Google Shape;522;p33"/>
            <p:cNvSpPr/>
            <p:nvPr/>
          </p:nvSpPr>
          <p:spPr>
            <a:xfrm>
              <a:off x="813234" y="444869"/>
              <a:ext cx="1341900" cy="1433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/>
                <a:t>Pod</a:t>
              </a:r>
              <a:endParaRPr sz="900"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863776" y="1086755"/>
              <a:ext cx="1240200" cy="516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>
                  <a:solidFill>
                    <a:srgbClr val="FFFFFF"/>
                  </a:solidFill>
                </a:rPr>
                <a:t>Container</a:t>
              </a:r>
              <a:endParaRPr sz="900">
                <a:solidFill>
                  <a:srgbClr val="FFFFFF"/>
                </a:solidFill>
              </a:endParaRPr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913799" y="1170181"/>
              <a:ext cx="1137000" cy="1857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Application</a:t>
              </a:r>
              <a:endParaRPr sz="1200"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863776" y="507501"/>
              <a:ext cx="1240200" cy="516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>
                  <a:solidFill>
                    <a:srgbClr val="FFFFFF"/>
                  </a:solidFill>
                </a:rPr>
                <a:t>Container</a:t>
              </a:r>
              <a:endParaRPr sz="900" i="1"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913799" y="572941"/>
              <a:ext cx="1137000" cy="1857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/>
                <a:t>Application</a:t>
              </a:r>
              <a:endParaRPr sz="700"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2278615" y="444869"/>
              <a:ext cx="1341900" cy="1433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/>
                <a:t>Pod</a:t>
              </a:r>
              <a:endParaRPr sz="900"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2329158" y="1086755"/>
              <a:ext cx="1240200" cy="516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>
                  <a:solidFill>
                    <a:srgbClr val="FFFFFF"/>
                  </a:solidFill>
                </a:rPr>
                <a:t>Container</a:t>
              </a:r>
              <a:endParaRPr sz="900">
                <a:solidFill>
                  <a:srgbClr val="FFFFFF"/>
                </a:solidFill>
              </a:endParaRPr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2379172" y="1170181"/>
              <a:ext cx="1137000" cy="1857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/>
                <a:t>Application</a:t>
              </a:r>
              <a:endParaRPr sz="1000"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2329158" y="507501"/>
              <a:ext cx="1240200" cy="516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Container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2379172" y="572941"/>
              <a:ext cx="1137000" cy="1857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/>
                <a:t>Application</a:t>
              </a:r>
              <a:endParaRPr sz="1000"/>
            </a:p>
          </p:txBody>
        </p:sp>
      </p:grpSp>
      <p:grpSp>
        <p:nvGrpSpPr>
          <p:cNvPr id="532" name="Google Shape;532;p33"/>
          <p:cNvGrpSpPr/>
          <p:nvPr/>
        </p:nvGrpSpPr>
        <p:grpSpPr>
          <a:xfrm>
            <a:off x="805935" y="2765894"/>
            <a:ext cx="2813790" cy="893990"/>
            <a:chOff x="805935" y="1908644"/>
            <a:chExt cx="2813790" cy="893990"/>
          </a:xfrm>
        </p:grpSpPr>
        <p:sp>
          <p:nvSpPr>
            <p:cNvPr id="533" name="Google Shape;533;p33"/>
            <p:cNvSpPr/>
            <p:nvPr/>
          </p:nvSpPr>
          <p:spPr>
            <a:xfrm>
              <a:off x="814125" y="2461142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etcd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814125" y="2198529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scheduler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814125" y="2328790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API server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814125" y="2064437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700">
                  <a:solidFill>
                    <a:srgbClr val="FFFFFF"/>
                  </a:solidFill>
                </a:rPr>
                <a:t>controller manager</a:t>
              </a:r>
              <a:endParaRPr sz="700">
                <a:solidFill>
                  <a:srgbClr val="FFFFFF"/>
                </a:solidFill>
              </a:endParaRPr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805935" y="2616934"/>
              <a:ext cx="2805600" cy="1857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/>
                <a:t>Kubelet, container runtime, networking</a:t>
              </a:r>
              <a:endParaRPr sz="600"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814125" y="1908644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Kernel</a:t>
              </a:r>
              <a:endParaRPr sz="800">
                <a:solidFill>
                  <a:srgbClr val="FFFFFF"/>
                </a:solidFill>
              </a:endParaRPr>
            </a:p>
          </p:txBody>
        </p:sp>
      </p:grpSp>
      <p:sp>
        <p:nvSpPr>
          <p:cNvPr id="539" name="Google Shape;539;p33"/>
          <p:cNvSpPr txBox="1">
            <a:spLocks noGrp="1"/>
          </p:cNvSpPr>
          <p:nvPr>
            <p:ph type="title"/>
          </p:nvPr>
        </p:nvSpPr>
        <p:spPr>
          <a:xfrm>
            <a:off x="4697725" y="1068900"/>
            <a:ext cx="2341704" cy="491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s" dirty="0"/>
              <a:t>Minikube</a:t>
            </a:r>
            <a:endParaRPr dirty="0"/>
          </a:p>
        </p:txBody>
      </p:sp>
      <p:sp>
        <p:nvSpPr>
          <p:cNvPr id="540" name="Google Shape;540;p33"/>
          <p:cNvSpPr txBox="1"/>
          <p:nvPr/>
        </p:nvSpPr>
        <p:spPr>
          <a:xfrm>
            <a:off x="4777725" y="2044300"/>
            <a:ext cx="3812400" cy="3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minikube --vm-driver=virtualbox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minikube --vm-driver=hyperkit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Accessing minikube VM: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br>
              <a:rPr lang="es" sz="15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minikube ssh</a:t>
            </a:r>
            <a:br>
              <a:rPr lang="es" sz="15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$HOME/.minikube/files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$HOME/.minikube/machines</a:t>
            </a:r>
            <a:br>
              <a:rPr lang="es" sz="15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$HOME/.minikube/cache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OS: Alpine Linux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Alternative: --vm-driver=none</a:t>
            </a:r>
            <a:br>
              <a:rPr lang="es" sz="15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(insecure)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33"/>
          <p:cNvPicPr preferRelativeResize="0"/>
          <p:nvPr/>
        </p:nvPicPr>
        <p:blipFill rotWithShape="1">
          <a:blip r:embed="rId3">
            <a:alphaModFix/>
          </a:blip>
          <a:srcRect l="52637" t="4111" r="3544" b="56912"/>
          <a:stretch/>
        </p:blipFill>
        <p:spPr>
          <a:xfrm>
            <a:off x="474900" y="1359049"/>
            <a:ext cx="3692776" cy="3897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33"/>
          <p:cNvGrpSpPr/>
          <p:nvPr/>
        </p:nvGrpSpPr>
        <p:grpSpPr>
          <a:xfrm>
            <a:off x="160975" y="1068900"/>
            <a:ext cx="4236300" cy="4823100"/>
            <a:chOff x="160975" y="211650"/>
            <a:chExt cx="4236300" cy="4823100"/>
          </a:xfrm>
        </p:grpSpPr>
        <p:sp>
          <p:nvSpPr>
            <p:cNvPr id="507" name="Google Shape;507;p33"/>
            <p:cNvSpPr/>
            <p:nvPr/>
          </p:nvSpPr>
          <p:spPr>
            <a:xfrm>
              <a:off x="160975" y="211650"/>
              <a:ext cx="4236300" cy="4823100"/>
            </a:xfrm>
            <a:prstGeom prst="roundRect">
              <a:avLst>
                <a:gd name="adj" fmla="val 734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b="1" dirty="0"/>
                <a:t>Vagrant VM</a:t>
              </a:r>
              <a:endParaRPr b="1" dirty="0"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241700" y="4282075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241700" y="4050025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Operating System</a:t>
              </a:r>
              <a:endParaRPr sz="1200"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241700" y="3698100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Minikube</a:t>
              </a:r>
              <a:endParaRPr/>
            </a:p>
          </p:txBody>
        </p:sp>
        <p:pic>
          <p:nvPicPr>
            <p:cNvPr id="511" name="Google Shape;511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9050" y="4514125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2" name="Google Shape;512;p3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19988" y="4514120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3" name="Google Shape;513;p3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185388" y="4567765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4" name="Google Shape;514;p33"/>
          <p:cNvGrpSpPr/>
          <p:nvPr/>
        </p:nvGrpSpPr>
        <p:grpSpPr>
          <a:xfrm>
            <a:off x="750025" y="1262325"/>
            <a:ext cx="2934000" cy="3059700"/>
            <a:chOff x="750025" y="405075"/>
            <a:chExt cx="2934000" cy="3059700"/>
          </a:xfrm>
        </p:grpSpPr>
        <p:sp>
          <p:nvSpPr>
            <p:cNvPr id="515" name="Google Shape;515;p33"/>
            <p:cNvSpPr/>
            <p:nvPr/>
          </p:nvSpPr>
          <p:spPr>
            <a:xfrm>
              <a:off x="750025" y="405075"/>
              <a:ext cx="2934000" cy="30597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1300" b="1"/>
                <a:t>Minikube VM</a:t>
              </a:r>
              <a:endParaRPr sz="1300" b="1"/>
            </a:p>
          </p:txBody>
        </p:sp>
        <p:pic>
          <p:nvPicPr>
            <p:cNvPr id="516" name="Google Shape;516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07990" y="3134633"/>
              <a:ext cx="320122" cy="293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7" name="Google Shape;517;p3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344979" y="3134630"/>
              <a:ext cx="320122" cy="2932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8" name="Google Shape;518;p33"/>
            <p:cNvSpPr/>
            <p:nvPr/>
          </p:nvSpPr>
          <p:spPr>
            <a:xfrm>
              <a:off x="805935" y="2987417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Kernel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805935" y="2840201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700"/>
                <a:t>Operating System</a:t>
              </a:r>
              <a:endParaRPr sz="700"/>
            </a:p>
          </p:txBody>
        </p:sp>
        <p:pic>
          <p:nvPicPr>
            <p:cNvPr id="520" name="Google Shape;520;p3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844739" y="3168663"/>
              <a:ext cx="192042" cy="22515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1" name="Google Shape;521;p33"/>
          <p:cNvGrpSpPr/>
          <p:nvPr/>
        </p:nvGrpSpPr>
        <p:grpSpPr>
          <a:xfrm>
            <a:off x="813235" y="1302119"/>
            <a:ext cx="2807281" cy="1433700"/>
            <a:chOff x="813234" y="444869"/>
            <a:chExt cx="2807281" cy="1433700"/>
          </a:xfrm>
        </p:grpSpPr>
        <p:sp>
          <p:nvSpPr>
            <p:cNvPr id="522" name="Google Shape;522;p33"/>
            <p:cNvSpPr/>
            <p:nvPr/>
          </p:nvSpPr>
          <p:spPr>
            <a:xfrm>
              <a:off x="813234" y="444869"/>
              <a:ext cx="1341900" cy="1433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/>
                <a:t>Pod</a:t>
              </a:r>
              <a:endParaRPr sz="900"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863776" y="1086755"/>
              <a:ext cx="1240200" cy="516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>
                  <a:solidFill>
                    <a:srgbClr val="FFFFFF"/>
                  </a:solidFill>
                </a:rPr>
                <a:t>Container</a:t>
              </a:r>
              <a:endParaRPr sz="900">
                <a:solidFill>
                  <a:srgbClr val="FFFFFF"/>
                </a:solidFill>
              </a:endParaRPr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913799" y="1170181"/>
              <a:ext cx="1137000" cy="1857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Application</a:t>
              </a:r>
              <a:endParaRPr sz="1200"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863776" y="507501"/>
              <a:ext cx="1240200" cy="516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>
                  <a:solidFill>
                    <a:srgbClr val="FFFFFF"/>
                  </a:solidFill>
                </a:rPr>
                <a:t>Container</a:t>
              </a:r>
              <a:endParaRPr sz="900" i="1"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913799" y="572941"/>
              <a:ext cx="1137000" cy="1857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/>
                <a:t>Application</a:t>
              </a:r>
              <a:endParaRPr sz="700"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2278615" y="444869"/>
              <a:ext cx="1341900" cy="1433700"/>
            </a:xfrm>
            <a:prstGeom prst="roundRect">
              <a:avLst>
                <a:gd name="adj" fmla="val 10109"/>
              </a:avLst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/>
                <a:t>Pod</a:t>
              </a:r>
              <a:endParaRPr sz="900"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2329158" y="1086755"/>
              <a:ext cx="1240200" cy="516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900">
                  <a:solidFill>
                    <a:srgbClr val="FFFFFF"/>
                  </a:solidFill>
                </a:rPr>
                <a:t>Container</a:t>
              </a:r>
              <a:endParaRPr sz="900">
                <a:solidFill>
                  <a:srgbClr val="FFFFFF"/>
                </a:solidFill>
              </a:endParaRPr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2379172" y="1170181"/>
              <a:ext cx="1137000" cy="1857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/>
                <a:t>Application</a:t>
              </a:r>
              <a:endParaRPr sz="1000"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2329158" y="507501"/>
              <a:ext cx="1240200" cy="5160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Container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2379172" y="572941"/>
              <a:ext cx="1137000" cy="1857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/>
                <a:t>Application</a:t>
              </a:r>
              <a:endParaRPr sz="1000"/>
            </a:p>
          </p:txBody>
        </p:sp>
      </p:grpSp>
      <p:grpSp>
        <p:nvGrpSpPr>
          <p:cNvPr id="532" name="Google Shape;532;p33"/>
          <p:cNvGrpSpPr/>
          <p:nvPr/>
        </p:nvGrpSpPr>
        <p:grpSpPr>
          <a:xfrm>
            <a:off x="805935" y="2765894"/>
            <a:ext cx="2813790" cy="893990"/>
            <a:chOff x="805935" y="1908644"/>
            <a:chExt cx="2813790" cy="893990"/>
          </a:xfrm>
        </p:grpSpPr>
        <p:sp>
          <p:nvSpPr>
            <p:cNvPr id="533" name="Google Shape;533;p33"/>
            <p:cNvSpPr/>
            <p:nvPr/>
          </p:nvSpPr>
          <p:spPr>
            <a:xfrm>
              <a:off x="814125" y="2461142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etcd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814125" y="2198529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scheduler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814125" y="2328790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API server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814125" y="2064437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700">
                  <a:solidFill>
                    <a:srgbClr val="FFFFFF"/>
                  </a:solidFill>
                </a:rPr>
                <a:t>controller manager</a:t>
              </a:r>
              <a:endParaRPr sz="700">
                <a:solidFill>
                  <a:srgbClr val="FFFFFF"/>
                </a:solidFill>
              </a:endParaRPr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805935" y="2616934"/>
              <a:ext cx="2805600" cy="1857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/>
                <a:t>Kubelet, container runtime, networking</a:t>
              </a:r>
              <a:endParaRPr sz="600"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814125" y="1908644"/>
              <a:ext cx="2805600" cy="1116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800">
                  <a:solidFill>
                    <a:srgbClr val="FFFFFF"/>
                  </a:solidFill>
                </a:rPr>
                <a:t>Kernel</a:t>
              </a:r>
              <a:endParaRPr sz="800">
                <a:solidFill>
                  <a:srgbClr val="FFFFFF"/>
                </a:solidFill>
              </a:endParaRPr>
            </a:p>
          </p:txBody>
        </p:sp>
      </p:grpSp>
      <p:sp>
        <p:nvSpPr>
          <p:cNvPr id="539" name="Google Shape;539;p33"/>
          <p:cNvSpPr txBox="1">
            <a:spLocks noGrp="1"/>
          </p:cNvSpPr>
          <p:nvPr>
            <p:ph type="title"/>
          </p:nvPr>
        </p:nvSpPr>
        <p:spPr>
          <a:xfrm>
            <a:off x="4697725" y="1068900"/>
            <a:ext cx="3892400" cy="491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s" dirty="0"/>
              <a:t>Vagrant + Minikube + Docker</a:t>
            </a:r>
            <a:endParaRPr dirty="0"/>
          </a:p>
        </p:txBody>
      </p:sp>
      <p:sp>
        <p:nvSpPr>
          <p:cNvPr id="39" name="Google Shape;540;p33">
            <a:extLst>
              <a:ext uri="{FF2B5EF4-FFF2-40B4-BE49-F238E27FC236}">
                <a16:creationId xmlns:a16="http://schemas.microsoft.com/office/drawing/2014/main" id="{272662E1-E0CC-41F8-AD4C-7CE8DAF38FF9}"/>
              </a:ext>
            </a:extLst>
          </p:cNvPr>
          <p:cNvSpPr txBox="1"/>
          <p:nvPr/>
        </p:nvSpPr>
        <p:spPr>
          <a:xfrm>
            <a:off x="4777725" y="2765894"/>
            <a:ext cx="3812400" cy="260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500" dirty="0">
                <a:latin typeface="Consolas"/>
                <a:ea typeface="Consolas"/>
                <a:cs typeface="Consolas"/>
                <a:sym typeface="Consolas"/>
              </a:rPr>
              <a:t>vagrant up</a:t>
            </a:r>
          </a:p>
          <a:p>
            <a:r>
              <a:rPr lang="en-US" sz="1500" dirty="0">
                <a:latin typeface="Consolas"/>
                <a:ea typeface="Consolas"/>
                <a:cs typeface="Consolas"/>
                <a:sym typeface="Consolas"/>
              </a:rPr>
              <a:t>vagrant </a:t>
            </a:r>
            <a:r>
              <a:rPr lang="en-US" sz="1500" dirty="0" err="1">
                <a:latin typeface="Consolas"/>
                <a:ea typeface="Consolas"/>
                <a:cs typeface="Consolas"/>
                <a:sym typeface="Consolas"/>
              </a:rPr>
              <a:t>ssh</a:t>
            </a:r>
            <a:endParaRPr lang="en-US"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sz="1500" dirty="0" err="1">
                <a:latin typeface="Consolas"/>
                <a:ea typeface="Consolas"/>
                <a:cs typeface="Consolas"/>
                <a:sym typeface="Consolas"/>
              </a:rPr>
              <a:t>kubectl</a:t>
            </a:r>
            <a:r>
              <a:rPr lang="en-US" sz="1500" dirty="0">
                <a:latin typeface="Consolas"/>
                <a:ea typeface="Consolas"/>
                <a:cs typeface="Consolas"/>
                <a:sym typeface="Consolas"/>
              </a:rPr>
              <a:t> get nodes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588621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80F6-2F5F-43DB-BC05-F0749895F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Instalación</a:t>
            </a:r>
            <a:r>
              <a:rPr lang="en-US" dirty="0"/>
              <a:t> de Falco </a:t>
            </a:r>
            <a:r>
              <a:rPr lang="en-US" dirty="0" err="1"/>
              <a:t>en</a:t>
            </a:r>
            <a:r>
              <a:rPr lang="en-US" dirty="0"/>
              <a:t> Kernel </a:t>
            </a:r>
            <a:br>
              <a:rPr lang="en-US" dirty="0"/>
            </a:br>
            <a:r>
              <a:rPr lang="en-US" dirty="0"/>
              <a:t>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nodo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BBFA8-7ADC-4723-A71F-FB9C91427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Instalamos</a:t>
            </a:r>
            <a:r>
              <a:rPr lang="en-US" dirty="0"/>
              <a:t> Falco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uno de los </a:t>
            </a:r>
            <a:r>
              <a:rPr lang="en-US" dirty="0" err="1"/>
              <a:t>nodos</a:t>
            </a:r>
            <a:endParaRPr lang="en-US" dirty="0"/>
          </a:p>
          <a:p>
            <a:r>
              <a:rPr lang="en-US" dirty="0" err="1"/>
              <a:t>Utilizamos</a:t>
            </a:r>
            <a:r>
              <a:rPr lang="en-US" dirty="0"/>
              <a:t> un “</a:t>
            </a:r>
            <a:r>
              <a:rPr lang="en-US" dirty="0" err="1"/>
              <a:t>Daemonset</a:t>
            </a:r>
            <a:r>
              <a:rPr lang="en-US" dirty="0"/>
              <a:t>” para </a:t>
            </a:r>
            <a:r>
              <a:rPr lang="en-US" dirty="0" err="1"/>
              <a:t>asegurar</a:t>
            </a:r>
            <a:r>
              <a:rPr lang="en-US" dirty="0"/>
              <a:t> que </a:t>
            </a:r>
            <a:r>
              <a:rPr lang="en-US" dirty="0" err="1"/>
              <a:t>todos</a:t>
            </a:r>
            <a:r>
              <a:rPr lang="en-US" dirty="0"/>
              <a:t> los </a:t>
            </a:r>
            <a:r>
              <a:rPr lang="en-US" dirty="0" err="1"/>
              <a:t>nodos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Falco</a:t>
            </a:r>
          </a:p>
          <a:p>
            <a:r>
              <a:rPr lang="en-US" dirty="0" err="1"/>
              <a:t>Coordinamos</a:t>
            </a:r>
            <a:r>
              <a:rPr lang="en-US" dirty="0"/>
              <a:t> una </a:t>
            </a:r>
            <a:r>
              <a:rPr lang="en-US" dirty="0" err="1"/>
              <a:t>única</a:t>
            </a:r>
            <a:r>
              <a:rPr lang="en-US" dirty="0"/>
              <a:t> </a:t>
            </a:r>
            <a:r>
              <a:rPr lang="en-US" dirty="0" err="1"/>
              <a:t>configuración</a:t>
            </a:r>
            <a:r>
              <a:rPr lang="en-US" dirty="0"/>
              <a:t> y conjunto de </a:t>
            </a:r>
            <a:r>
              <a:rPr lang="en-US" dirty="0" err="1"/>
              <a:t>reglas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791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80F6-2F5F-43DB-BC05-F0749895F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Falco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BBFA8-7ADC-4723-A71F-FB9C91427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Monitorizamos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los </a:t>
            </a:r>
            <a:r>
              <a:rPr lang="en-US" dirty="0" err="1"/>
              <a:t>eventos</a:t>
            </a:r>
            <a:r>
              <a:rPr lang="en-US" dirty="0"/>
              <a:t> de Kubernetes </a:t>
            </a:r>
            <a:r>
              <a:rPr lang="en-US" dirty="0" err="1"/>
              <a:t>desde</a:t>
            </a:r>
            <a:r>
              <a:rPr lang="en-US" dirty="0"/>
              <a:t> una </a:t>
            </a:r>
            <a:r>
              <a:rPr lang="en-US" dirty="0" err="1"/>
              <a:t>instancia</a:t>
            </a:r>
            <a:r>
              <a:rPr lang="en-US" dirty="0"/>
              <a:t> de Falco</a:t>
            </a:r>
          </a:p>
          <a:p>
            <a:r>
              <a:rPr lang="en-US" dirty="0" err="1"/>
              <a:t>Configuramos</a:t>
            </a:r>
            <a:r>
              <a:rPr lang="en-US" dirty="0"/>
              <a:t> </a:t>
            </a:r>
            <a:r>
              <a:rPr lang="en-US" dirty="0" err="1"/>
              <a:t>Websink</a:t>
            </a:r>
            <a:r>
              <a:rPr lang="en-US" dirty="0"/>
              <a:t> o </a:t>
            </a:r>
            <a:r>
              <a:rPr lang="en-US" dirty="0" err="1"/>
              <a:t>auditlog</a:t>
            </a:r>
            <a:r>
              <a:rPr lang="en-US" dirty="0"/>
              <a:t> </a:t>
            </a:r>
          </a:p>
          <a:p>
            <a:r>
              <a:rPr lang="en-US" dirty="0" err="1"/>
              <a:t>Utilizamos</a:t>
            </a:r>
            <a:r>
              <a:rPr lang="en-US" dirty="0"/>
              <a:t> un “</a:t>
            </a:r>
            <a:r>
              <a:rPr lang="en-US" dirty="0" err="1"/>
              <a:t>servicio</a:t>
            </a:r>
            <a:r>
              <a:rPr lang="en-US" dirty="0"/>
              <a:t>” de Kubernetes para </a:t>
            </a:r>
            <a:r>
              <a:rPr lang="en-US" dirty="0" err="1"/>
              <a:t>recibir</a:t>
            </a:r>
            <a:r>
              <a:rPr lang="en-US" dirty="0"/>
              <a:t> los </a:t>
            </a:r>
            <a:r>
              <a:rPr lang="en-US" dirty="0" err="1"/>
              <a:t>eventos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348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80F6-2F5F-43DB-BC05-F0749895F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Instalación</a:t>
            </a:r>
            <a:r>
              <a:rPr lang="en-US" dirty="0"/>
              <a:t> de Falco </a:t>
            </a:r>
            <a:r>
              <a:rPr lang="en-US" dirty="0" err="1"/>
              <a:t>en</a:t>
            </a:r>
            <a:r>
              <a:rPr lang="en-US" dirty="0"/>
              <a:t> Kernel </a:t>
            </a:r>
            <a:br>
              <a:rPr lang="en-US" dirty="0"/>
            </a:br>
            <a:r>
              <a:rPr lang="en-US" dirty="0"/>
              <a:t>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nodo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BBFA8-7ADC-4723-A71F-FB9C91427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Instalamos</a:t>
            </a:r>
            <a:r>
              <a:rPr lang="en-US" dirty="0"/>
              <a:t> Falco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uno de los </a:t>
            </a:r>
            <a:r>
              <a:rPr lang="en-US" dirty="0" err="1"/>
              <a:t>nodos</a:t>
            </a:r>
            <a:endParaRPr lang="en-US" dirty="0"/>
          </a:p>
          <a:p>
            <a:r>
              <a:rPr lang="en-US" dirty="0" err="1"/>
              <a:t>Utilizamos</a:t>
            </a:r>
            <a:r>
              <a:rPr lang="en-US" dirty="0"/>
              <a:t> un “</a:t>
            </a:r>
            <a:r>
              <a:rPr lang="en-US" dirty="0" err="1"/>
              <a:t>Daemonset</a:t>
            </a:r>
            <a:r>
              <a:rPr lang="en-US" dirty="0"/>
              <a:t>” para </a:t>
            </a:r>
            <a:r>
              <a:rPr lang="en-US" dirty="0" err="1"/>
              <a:t>asegurar</a:t>
            </a:r>
            <a:r>
              <a:rPr lang="en-US" dirty="0"/>
              <a:t> que </a:t>
            </a:r>
            <a:r>
              <a:rPr lang="en-US" dirty="0" err="1"/>
              <a:t>todos</a:t>
            </a:r>
            <a:r>
              <a:rPr lang="en-US" dirty="0"/>
              <a:t> los </a:t>
            </a:r>
            <a:r>
              <a:rPr lang="en-US" dirty="0" err="1"/>
              <a:t>nodos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Falco</a:t>
            </a:r>
          </a:p>
          <a:p>
            <a:r>
              <a:rPr lang="en-US" dirty="0" err="1"/>
              <a:t>Coordinamos</a:t>
            </a:r>
            <a:r>
              <a:rPr lang="en-US" dirty="0"/>
              <a:t> una </a:t>
            </a:r>
            <a:r>
              <a:rPr lang="en-US" dirty="0" err="1"/>
              <a:t>única</a:t>
            </a:r>
            <a:r>
              <a:rPr lang="en-US" dirty="0"/>
              <a:t> </a:t>
            </a:r>
            <a:r>
              <a:rPr lang="en-US" dirty="0" err="1"/>
              <a:t>configuración</a:t>
            </a:r>
            <a:r>
              <a:rPr lang="en-US" dirty="0"/>
              <a:t> y conjunto de </a:t>
            </a:r>
            <a:r>
              <a:rPr lang="en-US" dirty="0" err="1"/>
              <a:t>reglas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08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6ABC-FE1F-43F8-8AAA-8E86F809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Instalación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Helm</a:t>
            </a:r>
          </a:p>
        </p:txBody>
      </p:sp>
      <p:sp>
        <p:nvSpPr>
          <p:cNvPr id="5" name="Google Shape;540;p33">
            <a:extLst>
              <a:ext uri="{FF2B5EF4-FFF2-40B4-BE49-F238E27FC236}">
                <a16:creationId xmlns:a16="http://schemas.microsoft.com/office/drawing/2014/main" id="{C10A5C51-9E33-4B4C-8D73-C6509911DB1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28650" y="2320925"/>
            <a:ext cx="8159750" cy="3278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$ helm repo add </a:t>
            </a:r>
            <a:r>
              <a:rPr lang="en-US" sz="1400" dirty="0" err="1">
                <a:latin typeface="Consolas" panose="020B0609020204030204" pitchFamily="49" charset="0"/>
              </a:rPr>
              <a:t>falcosecurity</a:t>
            </a:r>
            <a:r>
              <a:rPr lang="en-US" sz="1400" dirty="0">
                <a:latin typeface="Consolas" panose="020B0609020204030204" pitchFamily="49" charset="0"/>
              </a:rPr>
              <a:t> https://falcosecurity.github.io/charts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$ helm repo update</a:t>
            </a:r>
            <a:br>
              <a:rPr lang="en-US" sz="1400" dirty="0">
                <a:latin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</a:rPr>
              <a:t>$</a:t>
            </a:r>
            <a:r>
              <a:rPr lang="en-US" sz="1400" b="1" dirty="0">
                <a:latin typeface="Consolas" panose="020B0609020204030204" pitchFamily="49" charset="0"/>
              </a:rPr>
              <a:t> helm install </a:t>
            </a:r>
            <a:r>
              <a:rPr lang="en-US" sz="1400" b="1" dirty="0" err="1">
                <a:latin typeface="Consolas" panose="020B0609020204030204" pitchFamily="49" charset="0"/>
              </a:rPr>
              <a:t>falcosecurity</a:t>
            </a:r>
            <a:r>
              <a:rPr lang="en-US" sz="1400" b="1" dirty="0">
                <a:latin typeface="Consolas" panose="020B0609020204030204" pitchFamily="49" charset="0"/>
              </a:rPr>
              <a:t>/</a:t>
            </a:r>
            <a:r>
              <a:rPr lang="en-US" sz="1400" b="1" dirty="0" err="1">
                <a:latin typeface="Consolas" panose="020B0609020204030204" pitchFamily="49" charset="0"/>
              </a:rPr>
              <a:t>falco</a:t>
            </a:r>
            <a:r>
              <a:rPr lang="en-US" sz="1400" b="1" dirty="0">
                <a:latin typeface="Consolas" panose="020B0609020204030204" pitchFamily="49" charset="0"/>
              </a:rPr>
              <a:t> --namespace </a:t>
            </a:r>
            <a:r>
              <a:rPr lang="en-US" sz="1400" b="1" dirty="0" err="1">
                <a:latin typeface="Consolas" panose="020B0609020204030204" pitchFamily="49" charset="0"/>
              </a:rPr>
              <a:t>falco</a:t>
            </a: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100" dirty="0">
                <a:latin typeface="Consolas" panose="020B0609020204030204" pitchFamily="49" charset="0"/>
              </a:rPr>
            </a:br>
            <a:r>
              <a:rPr lang="en-US" sz="1400" i="1" dirty="0">
                <a:latin typeface="Consolas" panose="020B0609020204030204" pitchFamily="49" charset="0"/>
              </a:rPr>
              <a:t># Add custom rules file and restart engine:</a:t>
            </a:r>
            <a:endParaRPr lang="en-US" sz="1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$ helm upgrade </a:t>
            </a:r>
            <a:r>
              <a:rPr lang="en-US" sz="1400" dirty="0" err="1">
                <a:latin typeface="Consolas" panose="020B0609020204030204" pitchFamily="49" charset="0"/>
              </a:rPr>
              <a:t>falco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falcosecurity</a:t>
            </a:r>
            <a:r>
              <a:rPr lang="en-US" sz="1400" b="1" dirty="0">
                <a:latin typeface="Consolas" panose="020B0609020204030204" pitchFamily="49" charset="0"/>
              </a:rPr>
              <a:t>/</a:t>
            </a:r>
            <a:r>
              <a:rPr lang="en-US" sz="1400" b="1" dirty="0" err="1">
                <a:latin typeface="Consolas" panose="020B0609020204030204" pitchFamily="49" charset="0"/>
              </a:rPr>
              <a:t>falco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dirty="0">
                <a:latin typeface="Consolas" panose="020B0609020204030204" pitchFamily="49" charset="0"/>
              </a:rPr>
              <a:t>-f </a:t>
            </a:r>
            <a:r>
              <a:rPr lang="en-US" sz="1400" dirty="0" err="1">
                <a:latin typeface="Consolas" panose="020B0609020204030204" pitchFamily="49" charset="0"/>
              </a:rPr>
              <a:t>rule_update_config.yaml</a:t>
            </a:r>
            <a:endParaRPr lang="en-US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330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6ABC-FE1F-43F8-8AAA-8E86F809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Audit Log</a:t>
            </a:r>
          </a:p>
        </p:txBody>
      </p:sp>
      <p:sp>
        <p:nvSpPr>
          <p:cNvPr id="5" name="Google Shape;540;p33">
            <a:extLst>
              <a:ext uri="{FF2B5EF4-FFF2-40B4-BE49-F238E27FC236}">
                <a16:creationId xmlns:a16="http://schemas.microsoft.com/office/drawing/2014/main" id="{C10A5C51-9E33-4B4C-8D73-C6509911DB1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28650" y="2042161"/>
            <a:ext cx="7517130" cy="3093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200" dirty="0" err="1"/>
              <a:t>Formas</a:t>
            </a:r>
            <a:r>
              <a:rPr lang="en-US" sz="1200" dirty="0"/>
              <a:t> </a:t>
            </a:r>
            <a:r>
              <a:rPr lang="en-US" sz="1200" dirty="0" err="1"/>
              <a:t>alternativas</a:t>
            </a:r>
            <a:r>
              <a:rPr lang="en-US" sz="1200" dirty="0"/>
              <a:t> de </a:t>
            </a:r>
            <a:r>
              <a:rPr lang="en-US" sz="1200" dirty="0" err="1"/>
              <a:t>instalación</a:t>
            </a:r>
            <a:endParaRPr lang="en-US" sz="1200" dirty="0"/>
          </a:p>
          <a:p>
            <a:r>
              <a:rPr lang="en-US" sz="1200" dirty="0" err="1"/>
              <a:t>Auditsink</a:t>
            </a:r>
            <a:r>
              <a:rPr lang="en-US" sz="1200" dirty="0"/>
              <a:t>: Ha </a:t>
            </a:r>
            <a:r>
              <a:rPr lang="en-US" sz="1200" dirty="0" err="1"/>
              <a:t>dejado</a:t>
            </a:r>
            <a:r>
              <a:rPr lang="en-US" sz="1200" dirty="0"/>
              <a:t> de </a:t>
            </a:r>
            <a:r>
              <a:rPr lang="en-US" sz="1200" dirty="0" err="1"/>
              <a:t>estar</a:t>
            </a:r>
            <a:r>
              <a:rPr lang="en-US" sz="1200" dirty="0"/>
              <a:t> </a:t>
            </a:r>
            <a:r>
              <a:rPr lang="en-US" sz="1200" dirty="0" err="1"/>
              <a:t>soportado</a:t>
            </a:r>
            <a:r>
              <a:rPr lang="en-US" sz="1200" dirty="0"/>
              <a:t> </a:t>
            </a:r>
            <a:r>
              <a:rPr lang="en-US" sz="1200" dirty="0" err="1"/>
              <a:t>en</a:t>
            </a:r>
            <a:r>
              <a:rPr lang="en-US" sz="1200" dirty="0"/>
              <a:t> la </a:t>
            </a:r>
            <a:r>
              <a:rPr lang="en-US" sz="1200" dirty="0" err="1"/>
              <a:t>última</a:t>
            </a:r>
            <a:r>
              <a:rPr lang="en-US" sz="1200" dirty="0"/>
              <a:t> version de Kubernetes</a:t>
            </a:r>
          </a:p>
          <a:p>
            <a:r>
              <a:rPr lang="en-US" sz="1200" dirty="0"/>
              <a:t>Webhook a </a:t>
            </a:r>
            <a:r>
              <a:rPr lang="en-US" sz="1200" dirty="0" err="1"/>
              <a:t>servicio</a:t>
            </a:r>
            <a:r>
              <a:rPr lang="en-US" sz="1200" dirty="0"/>
              <a:t>: Webserver de Falco no </a:t>
            </a:r>
            <a:r>
              <a:rPr lang="en-US" sz="1200" dirty="0" err="1"/>
              <a:t>soporta</a:t>
            </a:r>
            <a:r>
              <a:rPr lang="en-US" sz="1200" dirty="0"/>
              <a:t> HTTPS</a:t>
            </a:r>
          </a:p>
          <a:p>
            <a:r>
              <a:rPr lang="en-US" sz="1200" dirty="0" err="1"/>
              <a:t>NodePort</a:t>
            </a:r>
            <a:r>
              <a:rPr lang="en-US" sz="1200" dirty="0"/>
              <a:t>: No </a:t>
            </a:r>
            <a:r>
              <a:rPr lang="en-US" sz="1200" dirty="0" err="1"/>
              <a:t>recomendado</a:t>
            </a:r>
            <a:r>
              <a:rPr lang="en-US" sz="1200" dirty="0"/>
              <a:t> por </a:t>
            </a:r>
            <a:r>
              <a:rPr lang="en-US" sz="1200" dirty="0" err="1"/>
              <a:t>seguridad</a:t>
            </a:r>
            <a:endParaRPr lang="en-US" sz="1200" dirty="0"/>
          </a:p>
          <a:p>
            <a:r>
              <a:rPr lang="en-US" sz="1200" dirty="0"/>
              <a:t>Ingress: No hay </a:t>
            </a:r>
            <a:r>
              <a:rPr lang="en-US" sz="1200" dirty="0" err="1"/>
              <a:t>instalación</a:t>
            </a:r>
            <a:r>
              <a:rPr lang="en-US" sz="1200" dirty="0"/>
              <a:t> </a:t>
            </a:r>
            <a:r>
              <a:rPr lang="en-US" sz="1200" dirty="0" err="1"/>
              <a:t>automática</a:t>
            </a:r>
            <a:endParaRPr lang="en-US" sz="1200" dirty="0"/>
          </a:p>
          <a:p>
            <a:pPr marL="0" indent="0">
              <a:buNone/>
            </a:pPr>
            <a:r>
              <a:rPr lang="en-US" sz="1200" dirty="0" err="1"/>
              <a:t>Situación</a:t>
            </a:r>
            <a:r>
              <a:rPr lang="en-US" sz="1200" dirty="0"/>
              <a:t> actual:</a:t>
            </a:r>
          </a:p>
          <a:p>
            <a:r>
              <a:rPr lang="en-US" sz="1200" dirty="0" err="1"/>
              <a:t>Puede</a:t>
            </a:r>
            <a:r>
              <a:rPr lang="en-US" sz="1200" dirty="0"/>
              <a:t> que </a:t>
            </a:r>
            <a:r>
              <a:rPr lang="en-US" sz="1200" dirty="0" err="1"/>
              <a:t>deje</a:t>
            </a:r>
            <a:r>
              <a:rPr lang="en-US" sz="1200" dirty="0"/>
              <a:t> de </a:t>
            </a:r>
            <a:r>
              <a:rPr lang="en-US" sz="1200" dirty="0" err="1"/>
              <a:t>estar</a:t>
            </a:r>
            <a:r>
              <a:rPr lang="en-US" sz="1200" dirty="0"/>
              <a:t> </a:t>
            </a:r>
            <a:r>
              <a:rPr lang="en-US" sz="1200" dirty="0" err="1"/>
              <a:t>directamente</a:t>
            </a:r>
            <a:r>
              <a:rPr lang="en-US" sz="1200" dirty="0"/>
              <a:t> </a:t>
            </a:r>
            <a:r>
              <a:rPr lang="en-US" sz="1200" dirty="0" err="1"/>
              <a:t>soportado</a:t>
            </a:r>
            <a:endParaRPr lang="en-US" sz="1200" dirty="0"/>
          </a:p>
          <a:p>
            <a:r>
              <a:rPr lang="en-US" sz="1200" dirty="0" err="1"/>
              <a:t>Puede</a:t>
            </a:r>
            <a:r>
              <a:rPr lang="en-US" sz="1200" dirty="0"/>
              <a:t> que se cree un </a:t>
            </a:r>
            <a:r>
              <a:rPr lang="en-US" sz="1200" dirty="0" err="1"/>
              <a:t>instalador</a:t>
            </a:r>
            <a:r>
              <a:rPr lang="en-US" sz="1200" dirty="0"/>
              <a:t> con Ingress</a:t>
            </a:r>
          </a:p>
          <a:p>
            <a:r>
              <a:rPr lang="en-US" sz="1200" dirty="0" err="1"/>
              <a:t>Puede</a:t>
            </a:r>
            <a:r>
              <a:rPr lang="en-US" sz="1200" dirty="0"/>
              <a:t> que se </a:t>
            </a:r>
            <a:r>
              <a:rPr lang="en-US" sz="1200" dirty="0" err="1"/>
              <a:t>incorpore</a:t>
            </a:r>
            <a:r>
              <a:rPr lang="en-US" sz="1200" dirty="0"/>
              <a:t> </a:t>
            </a:r>
            <a:r>
              <a:rPr lang="en-US" sz="1200" dirty="0" err="1"/>
              <a:t>como</a:t>
            </a:r>
            <a:r>
              <a:rPr lang="en-US" sz="1200" dirty="0"/>
              <a:t> </a:t>
            </a:r>
            <a:r>
              <a:rPr lang="en-US" sz="1200" dirty="0" err="1"/>
              <a:t>parte</a:t>
            </a:r>
            <a:r>
              <a:rPr lang="en-US" sz="1200" dirty="0"/>
              <a:t> de Cloud Connector</a:t>
            </a:r>
          </a:p>
          <a:p>
            <a:pPr marL="0" indent="0">
              <a:buNone/>
            </a:pPr>
            <a:r>
              <a:rPr lang="en-US" sz="1200" dirty="0"/>
              <a:t>Ver: </a:t>
            </a:r>
            <a:r>
              <a:rPr lang="en-US" sz="1200" dirty="0">
                <a:hlinkClick r:id="rId2"/>
              </a:rPr>
              <a:t>https://github.com/falcosecurity/falco/issues/1431</a:t>
            </a:r>
            <a:r>
              <a:rPr lang="en-US" sz="1200" dirty="0"/>
              <a:t> </a:t>
            </a:r>
          </a:p>
          <a:p>
            <a:endParaRPr lang="en-US" sz="1050" dirty="0"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57CB05-EA41-4B69-81A3-427C8FBFB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5135881"/>
            <a:ext cx="6370836" cy="48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0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1B091-5C40-4EF4-B3CC-328BED02E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Seguridad</a:t>
            </a:r>
            <a:r>
              <a:rPr lang="en-US" dirty="0"/>
              <a:t> runtime </a:t>
            </a:r>
            <a:br>
              <a:rPr lang="en-US" dirty="0"/>
            </a:br>
            <a:r>
              <a:rPr lang="en-US" dirty="0" err="1"/>
              <a:t>en</a:t>
            </a:r>
            <a:r>
              <a:rPr lang="en-US" dirty="0"/>
              <a:t> clusters Kubernetes</a:t>
            </a:r>
            <a:br>
              <a:rPr lang="en-US" dirty="0"/>
            </a:br>
            <a:r>
              <a:rPr lang="en-US" dirty="0"/>
              <a:t>con Falco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92BC7-8FE0-4EFD-9E56-728AA31F5B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84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45AF0-4697-4A9A-B6E1-1338107C0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Algunas</a:t>
            </a:r>
            <a:r>
              <a:rPr lang="en-US" dirty="0"/>
              <a:t> </a:t>
            </a:r>
            <a:r>
              <a:rPr lang="en-US" dirty="0" err="1"/>
              <a:t>reglas</a:t>
            </a:r>
            <a:r>
              <a:rPr lang="en-US" dirty="0"/>
              <a:t> de Falco para K8s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DAC19-86F3-4A93-9C7B-54E48815A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320212"/>
            <a:ext cx="3551464" cy="327815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Disallowed K8s User</a:t>
            </a:r>
          </a:p>
          <a:p>
            <a:r>
              <a:rPr lang="en-US" dirty="0"/>
              <a:t>Create Disallowed Pod</a:t>
            </a:r>
          </a:p>
          <a:p>
            <a:r>
              <a:rPr lang="en-US" dirty="0"/>
              <a:t>Create Privileged Pod</a:t>
            </a:r>
          </a:p>
          <a:p>
            <a:r>
              <a:rPr lang="en-US" dirty="0"/>
              <a:t>Create Sensitive Mount Pod</a:t>
            </a:r>
          </a:p>
          <a:p>
            <a:r>
              <a:rPr lang="en-US" dirty="0"/>
              <a:t>Create </a:t>
            </a:r>
            <a:r>
              <a:rPr lang="en-US" dirty="0" err="1"/>
              <a:t>HostNetwork</a:t>
            </a:r>
            <a:r>
              <a:rPr lang="en-US" dirty="0"/>
              <a:t> Pod</a:t>
            </a:r>
          </a:p>
          <a:p>
            <a:r>
              <a:rPr lang="en-US" dirty="0"/>
              <a:t>Create </a:t>
            </a:r>
            <a:r>
              <a:rPr lang="en-US" dirty="0" err="1"/>
              <a:t>NodePort</a:t>
            </a:r>
            <a:r>
              <a:rPr lang="en-US" dirty="0"/>
              <a:t> Service</a:t>
            </a:r>
          </a:p>
          <a:p>
            <a:r>
              <a:rPr lang="en-US" dirty="0"/>
              <a:t>Create/Modify </a:t>
            </a:r>
            <a:r>
              <a:rPr lang="en-US" dirty="0" err="1"/>
              <a:t>Configmap</a:t>
            </a:r>
            <a:r>
              <a:rPr lang="en-US" dirty="0"/>
              <a:t> With Private Credentials</a:t>
            </a:r>
          </a:p>
          <a:p>
            <a:r>
              <a:rPr lang="en-US" dirty="0"/>
              <a:t>Attach/Exec Pod</a:t>
            </a:r>
          </a:p>
          <a:p>
            <a:r>
              <a:rPr lang="en-US" dirty="0" err="1"/>
              <a:t>EphemeralContainers</a:t>
            </a:r>
            <a:r>
              <a:rPr lang="en-US" dirty="0"/>
              <a:t> Created</a:t>
            </a:r>
          </a:p>
          <a:p>
            <a:r>
              <a:rPr lang="en-US" dirty="0"/>
              <a:t>Create Disallowed Namespace</a:t>
            </a:r>
          </a:p>
          <a:p>
            <a:r>
              <a:rPr lang="en-US" dirty="0"/>
              <a:t>Pod Created in </a:t>
            </a:r>
            <a:r>
              <a:rPr lang="en-US" dirty="0" err="1"/>
              <a:t>Kube</a:t>
            </a:r>
            <a:r>
              <a:rPr lang="en-US" dirty="0"/>
              <a:t> Namespace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048E4D-4E36-4BAA-BED1-DA6B78E5DA9A}"/>
              </a:ext>
            </a:extLst>
          </p:cNvPr>
          <p:cNvSpPr txBox="1">
            <a:spLocks/>
          </p:cNvSpPr>
          <p:nvPr/>
        </p:nvSpPr>
        <p:spPr>
          <a:xfrm>
            <a:off x="4794250" y="2318138"/>
            <a:ext cx="3551464" cy="32781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Service Account Created in </a:t>
            </a:r>
            <a:r>
              <a:rPr lang="en-US" dirty="0" err="1"/>
              <a:t>Kube</a:t>
            </a:r>
            <a:r>
              <a:rPr lang="en-US" dirty="0"/>
              <a:t> Namespace</a:t>
            </a:r>
          </a:p>
          <a:p>
            <a:r>
              <a:rPr lang="en-US" dirty="0"/>
              <a:t>Attach to cluster-admin Role</a:t>
            </a:r>
          </a:p>
          <a:p>
            <a:r>
              <a:rPr lang="en-US" dirty="0" err="1"/>
              <a:t>ClusterRole</a:t>
            </a:r>
            <a:r>
              <a:rPr lang="en-US" dirty="0"/>
              <a:t> With Wildcard Created</a:t>
            </a:r>
          </a:p>
          <a:p>
            <a:r>
              <a:rPr lang="en-US" dirty="0" err="1"/>
              <a:t>ClusterRole</a:t>
            </a:r>
            <a:r>
              <a:rPr lang="en-US" dirty="0"/>
              <a:t> With Write Privileges Created</a:t>
            </a:r>
          </a:p>
          <a:p>
            <a:r>
              <a:rPr lang="en-US" dirty="0" err="1"/>
              <a:t>ClusterRole</a:t>
            </a:r>
            <a:r>
              <a:rPr lang="en-US" dirty="0"/>
              <a:t> With Pod Exec Created</a:t>
            </a:r>
          </a:p>
          <a:p>
            <a:r>
              <a:rPr lang="en-US" dirty="0"/>
              <a:t>Full K8s Administrative Access</a:t>
            </a:r>
          </a:p>
          <a:p>
            <a:r>
              <a:rPr lang="en-US" dirty="0"/>
              <a:t>Ingress Object without TLS Certificate Created</a:t>
            </a:r>
          </a:p>
          <a:p>
            <a:r>
              <a:rPr lang="en-US" dirty="0"/>
              <a:t>Untrusted Node Successfully Joined the Cluster</a:t>
            </a:r>
          </a:p>
          <a:p>
            <a:r>
              <a:rPr lang="en-US" dirty="0"/>
              <a:t>Untrusted Node Unsuccessfully Tried to Join the Cluster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C3EE06-BD2C-4C17-A14D-B3F76CC03348}"/>
              </a:ext>
            </a:extLst>
          </p:cNvPr>
          <p:cNvSpPr txBox="1">
            <a:spLocks/>
          </p:cNvSpPr>
          <p:nvPr/>
        </p:nvSpPr>
        <p:spPr>
          <a:xfrm>
            <a:off x="715736" y="1950097"/>
            <a:ext cx="7886700" cy="306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hlinkClick r:id="rId2"/>
              </a:rPr>
              <a:t>https://github.com/falcosecurity/falco/blob/master/rules/k8s_audit_rules.yaml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120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D2C03-0EA8-46CF-AF5F-D23F1397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Arquitectura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04B718-9926-4618-BE53-17BFB648A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05" y="1866123"/>
            <a:ext cx="8137321" cy="368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009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DF3A87-3852-42F1-80B9-9BEC576B4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96" y="1366235"/>
            <a:ext cx="8318369" cy="399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929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3AE58D-E126-41BA-8357-C9D1513EF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1331761"/>
            <a:ext cx="7970520" cy="404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025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19304E-03AC-4930-B017-554828897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58" y="1321106"/>
            <a:ext cx="8181701" cy="393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004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37E47-4A4D-416C-9286-17562DB56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459" y="1188099"/>
            <a:ext cx="2949178" cy="874618"/>
          </a:xfrm>
        </p:spPr>
        <p:txBody>
          <a:bodyPr/>
          <a:lstStyle/>
          <a:p>
            <a:r>
              <a:rPr lang="en-US" sz="3200" dirty="0">
                <a:hlinkClick r:id="rId2"/>
              </a:rPr>
              <a:t>falco.org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45DCD9-16F0-4B26-B749-F15AEC2FCB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173083"/>
            <a:ext cx="2949178" cy="3381741"/>
          </a:xfrm>
        </p:spPr>
        <p:txBody>
          <a:bodyPr/>
          <a:lstStyle/>
          <a:p>
            <a:r>
              <a:rPr lang="en-US" b="1" dirty="0"/>
              <a:t>Sitio principal:</a:t>
            </a:r>
          </a:p>
          <a:p>
            <a:r>
              <a:rPr lang="en-US" u="sng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falco.org</a:t>
            </a:r>
            <a:endParaRPr lang="en-US" dirty="0">
              <a:solidFill>
                <a:schemeClr val="accent1"/>
              </a:solidFill>
            </a:endParaRPr>
          </a:p>
          <a:p>
            <a:br>
              <a:rPr lang="en-US" b="1" dirty="0"/>
            </a:br>
            <a:r>
              <a:rPr lang="en-US" b="1" dirty="0" err="1"/>
              <a:t>Documentación</a:t>
            </a:r>
            <a:r>
              <a:rPr lang="en-US" dirty="0"/>
              <a:t>:</a:t>
            </a:r>
          </a:p>
          <a:p>
            <a:pPr fontAlgn="base"/>
            <a:r>
              <a:rPr lang="en-US" u="sng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falco.org/docs/</a:t>
            </a:r>
            <a:r>
              <a:rPr lang="en-US" dirty="0">
                <a:solidFill>
                  <a:schemeClr val="accent1"/>
                </a:solidFill>
              </a:rPr>
              <a:t> </a:t>
            </a:r>
          </a:p>
          <a:p>
            <a:pPr fontAlgn="base"/>
            <a:br>
              <a:rPr lang="en-US" b="1" dirty="0"/>
            </a:br>
            <a:r>
              <a:rPr lang="en-US" b="1" dirty="0" err="1"/>
              <a:t>Repositorio</a:t>
            </a:r>
            <a:r>
              <a:rPr lang="en-US" b="1" dirty="0"/>
              <a:t> git:</a:t>
            </a:r>
          </a:p>
          <a:p>
            <a:pPr fontAlgn="base"/>
            <a:r>
              <a:rPr lang="en-US" u="sng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github.com/falcosecurity/falco</a:t>
            </a:r>
            <a:endParaRPr lang="en-US" dirty="0">
              <a:solidFill>
                <a:schemeClr val="accent1"/>
              </a:solidFill>
            </a:endParaRPr>
          </a:p>
          <a:p>
            <a:br>
              <a:rPr lang="en-US" b="1" dirty="0"/>
            </a:br>
            <a:r>
              <a:rPr lang="en-US" b="1" dirty="0"/>
              <a:t>Blog:</a:t>
            </a:r>
          </a:p>
          <a:p>
            <a:r>
              <a:rPr lang="en-US" u="sng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falco.org/blog/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0035BD3-E661-46C2-B10B-EA6B7EF48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0927" y="1625408"/>
            <a:ext cx="5296038" cy="3381741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5775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28"/>
          <p:cNvGrpSpPr/>
          <p:nvPr/>
        </p:nvGrpSpPr>
        <p:grpSpPr>
          <a:xfrm>
            <a:off x="5968100" y="1557625"/>
            <a:ext cx="2856300" cy="2992800"/>
            <a:chOff x="538650" y="889100"/>
            <a:chExt cx="2856300" cy="2992800"/>
          </a:xfrm>
        </p:grpSpPr>
        <p:sp>
          <p:nvSpPr>
            <p:cNvPr id="206" name="Google Shape;206;p28"/>
            <p:cNvSpPr/>
            <p:nvPr/>
          </p:nvSpPr>
          <p:spPr>
            <a:xfrm>
              <a:off x="538650" y="889100"/>
              <a:ext cx="2856300" cy="2992800"/>
            </a:xfrm>
            <a:prstGeom prst="roundRect">
              <a:avLst>
                <a:gd name="adj" fmla="val 8955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sz="1500" b="1"/>
                <a:t>Machine</a:t>
              </a:r>
              <a:endParaRPr sz="1500" b="1"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800550" y="3077138"/>
              <a:ext cx="2370300" cy="1926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81650" y="2454300"/>
              <a:ext cx="2370300" cy="4446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Operating System</a:t>
              </a: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800550" y="1806425"/>
              <a:ext cx="2370300" cy="4446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800550" y="1230950"/>
              <a:ext cx="2370300" cy="4446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pic>
          <p:nvPicPr>
            <p:cNvPr id="211" name="Google Shape;211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564725" y="3447965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45750" y="3455975"/>
              <a:ext cx="338925" cy="338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84675" y="3447987"/>
              <a:ext cx="354900" cy="3549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4" name="Google Shape;214;p28"/>
          <p:cNvGrpSpPr/>
          <p:nvPr/>
        </p:nvGrpSpPr>
        <p:grpSpPr>
          <a:xfrm>
            <a:off x="260800" y="1531075"/>
            <a:ext cx="4236300" cy="3991500"/>
            <a:chOff x="160900" y="700375"/>
            <a:chExt cx="4236300" cy="3991500"/>
          </a:xfrm>
        </p:grpSpPr>
        <p:sp>
          <p:nvSpPr>
            <p:cNvPr id="215" name="Google Shape;215;p28"/>
            <p:cNvSpPr/>
            <p:nvPr/>
          </p:nvSpPr>
          <p:spPr>
            <a:xfrm>
              <a:off x="160900" y="700375"/>
              <a:ext cx="4236300" cy="39915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b="1"/>
                <a:t>Machine</a:t>
              </a:r>
              <a:endParaRPr b="1"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321725" y="802925"/>
              <a:ext cx="1853400" cy="2203200"/>
            </a:xfrm>
            <a:prstGeom prst="roundRect">
              <a:avLst>
                <a:gd name="adj" fmla="val 9630"/>
              </a:avLst>
            </a:prstGeom>
            <a:solidFill>
              <a:srgbClr val="B4A7D6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b="1">
                  <a:solidFill>
                    <a:srgbClr val="FFFFFF"/>
                  </a:solidFill>
                </a:rPr>
                <a:t>VM</a:t>
              </a:r>
              <a:endParaRPr b="1">
                <a:solidFill>
                  <a:srgbClr val="FFFFFF"/>
                </a:solidFill>
              </a:endParaRPr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405650" y="2290400"/>
              <a:ext cx="16476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405650" y="1906375"/>
              <a:ext cx="1647600" cy="2931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Operating System</a:t>
              </a:r>
              <a:endParaRPr sz="1200"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422363" y="1447015"/>
              <a:ext cx="1647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405638" y="987650"/>
              <a:ext cx="1647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pic>
          <p:nvPicPr>
            <p:cNvPr id="221" name="Google Shape;221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8974" y="2606093"/>
              <a:ext cx="267046" cy="2397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93502" y="2579437"/>
              <a:ext cx="326422" cy="293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56172" y="2606087"/>
              <a:ext cx="187328" cy="239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8975" y="4171225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5" name="Google Shape;225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19913" y="4171220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6" name="Google Shape;226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85313" y="4224865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7" name="Google Shape;227;p28"/>
            <p:cNvSpPr/>
            <p:nvPr/>
          </p:nvSpPr>
          <p:spPr>
            <a:xfrm>
              <a:off x="241625" y="3086765"/>
              <a:ext cx="4051200" cy="4218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Virtualization Software</a:t>
              </a: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241625" y="3939175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241625" y="3589225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Operating System</a:t>
              </a:r>
              <a:endParaRPr sz="1200"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2326325" y="802925"/>
              <a:ext cx="1853400" cy="2203200"/>
            </a:xfrm>
            <a:prstGeom prst="roundRect">
              <a:avLst>
                <a:gd name="adj" fmla="val 9630"/>
              </a:avLst>
            </a:prstGeom>
            <a:solidFill>
              <a:srgbClr val="B4A7D6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b="1">
                  <a:solidFill>
                    <a:srgbClr val="FFFFFF"/>
                  </a:solidFill>
                </a:rPr>
                <a:t>VM</a:t>
              </a:r>
              <a:endParaRPr b="1">
                <a:solidFill>
                  <a:srgbClr val="FFFFFF"/>
                </a:solidFill>
              </a:endParaRPr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2414750" y="2290400"/>
              <a:ext cx="16476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2414750" y="1906375"/>
              <a:ext cx="1647600" cy="2931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Operating System</a:t>
              </a:r>
              <a:endParaRPr sz="1200"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2431463" y="1447015"/>
              <a:ext cx="1647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2414738" y="987650"/>
              <a:ext cx="1647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pic>
          <p:nvPicPr>
            <p:cNvPr id="235" name="Google Shape;235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98074" y="2606093"/>
              <a:ext cx="267046" cy="2397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6" name="Google Shape;236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702602" y="2579437"/>
              <a:ext cx="326422" cy="293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65272" y="2606087"/>
              <a:ext cx="187328" cy="2397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8" name="Google Shape;238;p28"/>
          <p:cNvSpPr txBox="1">
            <a:spLocks noGrp="1"/>
          </p:cNvSpPr>
          <p:nvPr>
            <p:ph type="title"/>
          </p:nvPr>
        </p:nvSpPr>
        <p:spPr>
          <a:xfrm>
            <a:off x="522514" y="980125"/>
            <a:ext cx="4638036" cy="491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s" dirty="0"/>
              <a:t>VM vs Machine</a:t>
            </a:r>
            <a:endParaRPr dirty="0"/>
          </a:p>
        </p:txBody>
      </p:sp>
      <p:sp>
        <p:nvSpPr>
          <p:cNvPr id="239" name="Google Shape;239;p28"/>
          <p:cNvSpPr txBox="1"/>
          <p:nvPr/>
        </p:nvSpPr>
        <p:spPr>
          <a:xfrm>
            <a:off x="4740100" y="5051825"/>
            <a:ext cx="28563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>
                <a:solidFill>
                  <a:srgbClr val="FFFFFF"/>
                </a:solidFill>
              </a:rPr>
              <a:t>virtualbox, kvm2, hyperkit, hyper-v, parallels, vmware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40" name="Google Shape;240;p28"/>
          <p:cNvCxnSpPr>
            <a:endCxn id="239" idx="1"/>
          </p:cNvCxnSpPr>
          <p:nvPr/>
        </p:nvCxnSpPr>
        <p:spPr>
          <a:xfrm>
            <a:off x="4106200" y="4207625"/>
            <a:ext cx="633900" cy="11193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/>
        </p:nvSpPr>
        <p:spPr>
          <a:xfrm>
            <a:off x="4860275" y="1472450"/>
            <a:ext cx="2127000" cy="40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  Dockerfile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br>
              <a:rPr lang="es" sz="15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Layers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Image building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Registries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Health check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Volumes</a:t>
            </a:r>
            <a:br>
              <a:rPr lang="es" sz="15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Networking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br>
              <a:rPr lang="es" sz="15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OCI specification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Docker</a:t>
            </a:r>
            <a:br>
              <a:rPr lang="es" sz="15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Containerd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CRI-O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rkt</a:t>
            </a:r>
          </a:p>
          <a:p>
            <a:r>
              <a:rPr lang="es" sz="1500" dirty="0">
                <a:latin typeface="Consolas"/>
                <a:ea typeface="Consolas"/>
                <a:cs typeface="Consolas"/>
                <a:sym typeface="Consolas"/>
              </a:rPr>
              <a:t>podman</a:t>
            </a:r>
            <a:endParaRPr sz="1500" dirty="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46" name="Google Shape;246;p29"/>
          <p:cNvGrpSpPr/>
          <p:nvPr/>
        </p:nvGrpSpPr>
        <p:grpSpPr>
          <a:xfrm>
            <a:off x="160900" y="1557625"/>
            <a:ext cx="4236300" cy="3991500"/>
            <a:chOff x="160900" y="700375"/>
            <a:chExt cx="4236300" cy="3991500"/>
          </a:xfrm>
        </p:grpSpPr>
        <p:sp>
          <p:nvSpPr>
            <p:cNvPr id="247" name="Google Shape;247;p29"/>
            <p:cNvSpPr/>
            <p:nvPr/>
          </p:nvSpPr>
          <p:spPr>
            <a:xfrm>
              <a:off x="160900" y="700375"/>
              <a:ext cx="4236300" cy="3991500"/>
            </a:xfrm>
            <a:prstGeom prst="roundRect">
              <a:avLst>
                <a:gd name="adj" fmla="val 734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 b="1"/>
                <a:t>Machine</a:t>
              </a:r>
              <a:endParaRPr b="1"/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241625" y="3215393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Container runtime</a:t>
              </a:r>
              <a:endParaRPr/>
            </a:p>
          </p:txBody>
        </p:sp>
        <p:pic>
          <p:nvPicPr>
            <p:cNvPr id="249" name="Google Shape;249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88975" y="4171225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0" name="Google Shape;250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19913" y="4171220"/>
              <a:ext cx="462200" cy="46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Google Shape;251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185313" y="4224865"/>
              <a:ext cx="277275" cy="3549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2" name="Google Shape;252;p29"/>
            <p:cNvSpPr/>
            <p:nvPr/>
          </p:nvSpPr>
          <p:spPr>
            <a:xfrm>
              <a:off x="241625" y="3939175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241625" y="3589225"/>
              <a:ext cx="4051200" cy="293100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/>
                <a:t>Operating System</a:t>
              </a:r>
              <a:endParaRPr sz="1200"/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312175" y="1816175"/>
              <a:ext cx="1790700" cy="8133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Container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384400" y="1947675"/>
              <a:ext cx="1641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312175" y="903125"/>
              <a:ext cx="1790700" cy="8133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Container</a:t>
              </a:r>
              <a:endParaRPr i="1"/>
            </a:p>
          </p:txBody>
        </p:sp>
        <p:sp>
          <p:nvSpPr>
            <p:cNvPr id="257" name="Google Shape;257;p29"/>
            <p:cNvSpPr/>
            <p:nvPr/>
          </p:nvSpPr>
          <p:spPr>
            <a:xfrm>
              <a:off x="384400" y="1006275"/>
              <a:ext cx="1641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258" name="Google Shape;258;p29"/>
            <p:cNvSpPr/>
            <p:nvPr/>
          </p:nvSpPr>
          <p:spPr>
            <a:xfrm>
              <a:off x="2427937" y="1816175"/>
              <a:ext cx="1790700" cy="8133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Container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2500149" y="1947675"/>
              <a:ext cx="1641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2427937" y="903125"/>
              <a:ext cx="1790700" cy="813300"/>
            </a:xfrm>
            <a:prstGeom prst="roundRect">
              <a:avLst>
                <a:gd name="adj" fmla="val 16667"/>
              </a:avLst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">
                  <a:solidFill>
                    <a:srgbClr val="FFFFFF"/>
                  </a:solidFill>
                </a:rPr>
                <a:t>Container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2500149" y="1006275"/>
              <a:ext cx="1641600" cy="293100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/>
                <a:t>Application</a:t>
              </a:r>
              <a:endParaRPr/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241625" y="2674525"/>
              <a:ext cx="4051200" cy="17520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200">
                  <a:solidFill>
                    <a:srgbClr val="FFFFFF"/>
                  </a:solidFill>
                </a:rPr>
                <a:t>Kernel</a:t>
              </a:r>
              <a:endParaRPr sz="1200">
                <a:solidFill>
                  <a:srgbClr val="FFFFFF"/>
                </a:solidFill>
              </a:endParaRPr>
            </a:p>
          </p:txBody>
        </p:sp>
      </p:grpSp>
      <p:pic>
        <p:nvPicPr>
          <p:cNvPr id="263" name="Google Shape;26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60264" y="1557618"/>
            <a:ext cx="199101" cy="25153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9"/>
          <p:cNvSpPr txBox="1">
            <a:spLocks noGrp="1"/>
          </p:cNvSpPr>
          <p:nvPr>
            <p:ph type="title"/>
          </p:nvPr>
        </p:nvSpPr>
        <p:spPr>
          <a:xfrm>
            <a:off x="160899" y="980750"/>
            <a:ext cx="2865329" cy="491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s" dirty="0"/>
              <a:t>Containers</a:t>
            </a:r>
            <a:endParaRPr dirty="0"/>
          </a:p>
        </p:txBody>
      </p:sp>
      <p:pic>
        <p:nvPicPr>
          <p:cNvPr id="265" name="Google Shape;265;p29"/>
          <p:cNvPicPr preferRelativeResize="0"/>
          <p:nvPr/>
        </p:nvPicPr>
        <p:blipFill rotWithShape="1">
          <a:blip r:embed="rId7">
            <a:alphaModFix/>
          </a:blip>
          <a:srcRect l="30877" t="-13929" r="36749" b="-11446"/>
          <a:stretch/>
        </p:blipFill>
        <p:spPr>
          <a:xfrm>
            <a:off x="7130450" y="1074439"/>
            <a:ext cx="1824774" cy="4709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6" name="Google Shape;266;p29"/>
          <p:cNvCxnSpPr/>
          <p:nvPr/>
        </p:nvCxnSpPr>
        <p:spPr>
          <a:xfrm>
            <a:off x="3954350" y="4243800"/>
            <a:ext cx="951300" cy="358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2891</TotalTime>
  <Words>711</Words>
  <Application>Microsoft Office PowerPoint</Application>
  <PresentationFormat>On-screen Show (4:3)</PresentationFormat>
  <Paragraphs>218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Century Gothic</vt:lpstr>
      <vt:lpstr>Consolas</vt:lpstr>
      <vt:lpstr>Montserrat</vt:lpstr>
      <vt:lpstr>Tema de Office</vt:lpstr>
      <vt:lpstr>Falco para Kubernetes</vt:lpstr>
      <vt:lpstr>Seguridad runtime  en clusters Kubernetes con Falco</vt:lpstr>
      <vt:lpstr>Arquitectura</vt:lpstr>
      <vt:lpstr>PowerPoint Presentation</vt:lpstr>
      <vt:lpstr>PowerPoint Presentation</vt:lpstr>
      <vt:lpstr>PowerPoint Presentation</vt:lpstr>
      <vt:lpstr>falco.org</vt:lpstr>
      <vt:lpstr>VM vs Machine</vt:lpstr>
      <vt:lpstr>Containers</vt:lpstr>
      <vt:lpstr>K8s</vt:lpstr>
      <vt:lpstr>Cluster típico</vt:lpstr>
      <vt:lpstr>Cluster de un solo nodo</vt:lpstr>
      <vt:lpstr>Minikube</vt:lpstr>
      <vt:lpstr>Vagrant + Minikube + Docker</vt:lpstr>
      <vt:lpstr>Instalación de Falco en Kernel  de cada nodo</vt:lpstr>
      <vt:lpstr>Kubernetes Falco Events</vt:lpstr>
      <vt:lpstr>Instalación de Falco en Kernel  de cada nodo</vt:lpstr>
      <vt:lpstr>Instalación usando Helm</vt:lpstr>
      <vt:lpstr>Kubernetes Audit Log</vt:lpstr>
      <vt:lpstr>Algunas reglas de Falco para K8s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Vicente Herrera</dc:creator>
  <cp:lastModifiedBy>Vicente Herrera</cp:lastModifiedBy>
  <cp:revision>111</cp:revision>
  <dcterms:created xsi:type="dcterms:W3CDTF">2012-07-30T22:48:03Z</dcterms:created>
  <dcterms:modified xsi:type="dcterms:W3CDTF">2020-12-29T19:47:59Z</dcterms:modified>
</cp:coreProperties>
</file>